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ppt/tags/tag2.xml" ContentType="application/vnd.openxmlformats-officedocument.presentationml.tags+xml"/>
  <Override PartName="/ppt/notesSlides/notesSlide40.xml" ContentType="application/vnd.openxmlformats-officedocument.presentationml.notesSlide+xml"/>
  <Override PartName="/ppt/tags/tag3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4"/>
  </p:sldMasterIdLst>
  <p:notesMasterIdLst>
    <p:notesMasterId r:id="rId58"/>
  </p:notesMasterIdLst>
  <p:handoutMasterIdLst>
    <p:handoutMasterId r:id="rId59"/>
  </p:handoutMasterIdLst>
  <p:sldIdLst>
    <p:sldId id="1734" r:id="rId5"/>
    <p:sldId id="1630" r:id="rId6"/>
    <p:sldId id="1634" r:id="rId7"/>
    <p:sldId id="1672" r:id="rId8"/>
    <p:sldId id="1673" r:id="rId9"/>
    <p:sldId id="1674" r:id="rId10"/>
    <p:sldId id="1655" r:id="rId11"/>
    <p:sldId id="1640" r:id="rId12"/>
    <p:sldId id="1675" r:id="rId13"/>
    <p:sldId id="1671" r:id="rId14"/>
    <p:sldId id="1676" r:id="rId15"/>
    <p:sldId id="1677" r:id="rId16"/>
    <p:sldId id="1678" r:id="rId17"/>
    <p:sldId id="1679" r:id="rId18"/>
    <p:sldId id="1680" r:id="rId19"/>
    <p:sldId id="1681" r:id="rId20"/>
    <p:sldId id="1682" r:id="rId21"/>
    <p:sldId id="1683" r:id="rId22"/>
    <p:sldId id="1684" r:id="rId23"/>
    <p:sldId id="1685" r:id="rId24"/>
    <p:sldId id="1686" r:id="rId25"/>
    <p:sldId id="1687" r:id="rId26"/>
    <p:sldId id="1688" r:id="rId27"/>
    <p:sldId id="1689" r:id="rId28"/>
    <p:sldId id="1690" r:id="rId29"/>
    <p:sldId id="1691" r:id="rId30"/>
    <p:sldId id="1692" r:id="rId31"/>
    <p:sldId id="1693" r:id="rId32"/>
    <p:sldId id="1694" r:id="rId33"/>
    <p:sldId id="1695" r:id="rId34"/>
    <p:sldId id="1696" r:id="rId35"/>
    <p:sldId id="1697" r:id="rId36"/>
    <p:sldId id="1698" r:id="rId37"/>
    <p:sldId id="1699" r:id="rId38"/>
    <p:sldId id="1700" r:id="rId39"/>
    <p:sldId id="1701" r:id="rId40"/>
    <p:sldId id="1702" r:id="rId41"/>
    <p:sldId id="1703" r:id="rId42"/>
    <p:sldId id="1705" r:id="rId43"/>
    <p:sldId id="1706" r:id="rId44"/>
    <p:sldId id="1707" r:id="rId45"/>
    <p:sldId id="1708" r:id="rId46"/>
    <p:sldId id="1751" r:id="rId47"/>
    <p:sldId id="1752" r:id="rId48"/>
    <p:sldId id="1740" r:id="rId49"/>
    <p:sldId id="1742" r:id="rId50"/>
    <p:sldId id="1741" r:id="rId51"/>
    <p:sldId id="1760" r:id="rId52"/>
    <p:sldId id="1757" r:id="rId53"/>
    <p:sldId id="1758" r:id="rId54"/>
    <p:sldId id="1759" r:id="rId55"/>
    <p:sldId id="1761" r:id="rId56"/>
    <p:sldId id="1729" r:id="rId57"/>
  </p:sldIdLst>
  <p:sldSz cx="9144000" cy="6858000" type="screen4x3"/>
  <p:notesSz cx="7315200" cy="9601200"/>
  <p:kinsoku lang="ja-JP" invalStChars="" invalEndChars="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1968">
          <p15:clr>
            <a:srgbClr val="A4A3A4"/>
          </p15:clr>
        </p15:guide>
        <p15:guide id="6" pos="5759">
          <p15:clr>
            <a:srgbClr val="A4A3A4"/>
          </p15:clr>
        </p15:guide>
        <p15:guide id="7" pos="289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ki Legman" initials="V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334"/>
    <a:srgbClr val="005000"/>
    <a:srgbClr val="EAEAEA"/>
    <a:srgbClr val="1D3888"/>
    <a:srgbClr val="0070C0"/>
    <a:srgbClr val="FF9900"/>
    <a:srgbClr val="C9C9C9"/>
    <a:srgbClr val="CDCDCD"/>
    <a:srgbClr val="007B00"/>
    <a:srgbClr val="347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4" autoAdjust="0"/>
    <p:restoredTop sz="94537" autoAdjust="0"/>
  </p:normalViewPr>
  <p:slideViewPr>
    <p:cSldViewPr>
      <p:cViewPr varScale="1">
        <p:scale>
          <a:sx n="69" d="100"/>
          <a:sy n="69" d="100"/>
        </p:scale>
        <p:origin x="1016" y="56"/>
      </p:cViewPr>
      <p:guideLst>
        <p:guide orient="horz" pos="2544"/>
        <p:guide orient="horz" pos="3792"/>
        <p:guide orient="horz" pos="1291"/>
        <p:guide orient="horz" pos="1632"/>
        <p:guide orient="horz" pos="1968"/>
        <p:guide pos="5759"/>
        <p:guide pos="2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880" y="113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defTabSz="937405" eaLnBrk="1" hangingPunct="1"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defTabSz="937405" eaLnBrk="1" hangingPunct="1"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defTabSz="937405" eaLnBrk="1" hangingPunct="1"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defTabSz="937405" eaLnBrk="1" hangingPunct="1"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596A83-53A1-40E9-84F6-2244A92FA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5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defTabSz="937405" eaLnBrk="0" hangingPunct="0"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defTabSz="937405" eaLnBrk="0" hangingPunct="0"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1226"/>
            <a:ext cx="5852160" cy="43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defTabSz="937405" eaLnBrk="0" hangingPunct="0"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defTabSz="937405" eaLnBrk="0" hangingPunct="0">
              <a:defRPr sz="13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652F30-0758-4D5C-BFF5-BA4C12DF6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60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52F30-0758-4D5C-BFF5-BA4C12DF66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4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52F30-0758-4D5C-BFF5-BA4C12DF66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66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marL="228571" indent="-228571" defTabSz="933334"/>
            <a:endParaRPr lang="en-US" sz="14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marL="228571" indent="-228571" defTabSz="933334"/>
            <a:endParaRPr lang="en-US" sz="14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marL="228571" indent="-228571" defTabSz="933334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marL="228571" indent="-228571" defTabSz="933334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7059" indent="-287331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9321" indent="-229865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9049" indent="-229865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68777" indent="-229865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28506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88235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47963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907691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1B9326FE-95F0-4343-B38E-6BDC66F3F049}" type="slidenum">
              <a:rPr lang="en-US" sz="1300">
                <a:latin typeface="Arial" charset="0"/>
              </a:rPr>
              <a:pPr/>
              <a:t>4</a:t>
            </a:fld>
            <a:endParaRPr lang="en-US" sz="1300" dirty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30250"/>
            <a:ext cx="4776787" cy="35814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2" y="4556126"/>
            <a:ext cx="5357813" cy="4317999"/>
          </a:xfrm>
        </p:spPr>
        <p:txBody>
          <a:bodyPr lIns="96335" tIns="46505" rIns="96335" bIns="46505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7059" indent="-287331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9321" indent="-229865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9049" indent="-229865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68777" indent="-229865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28506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88235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47963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907691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C7DD9F23-54C3-46EC-95BC-FD027E6476FC}" type="slidenum">
              <a:rPr lang="en-US" sz="1300">
                <a:latin typeface="Arial" charset="0"/>
              </a:rPr>
              <a:pPr/>
              <a:t>5</a:t>
            </a:fld>
            <a:endParaRPr lang="en-US" sz="1300" dirty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30250"/>
            <a:ext cx="4776787" cy="35814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2" y="4556126"/>
            <a:ext cx="5357813" cy="4317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35" tIns="46505" rIns="96335" bIns="46505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796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13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17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898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250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862" y="4411744"/>
            <a:ext cx="5024277" cy="4180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385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60888"/>
            <a:ext cx="5854700" cy="4319587"/>
          </a:xfrm>
          <a:noFill/>
          <a:ln w="9525"/>
        </p:spPr>
        <p:txBody>
          <a:bodyPr lIns="95738" tIns="47870" rIns="95738" bIns="47870"/>
          <a:lstStyle/>
          <a:p>
            <a:pPr defTabSz="933450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8813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52F30-0758-4D5C-BFF5-BA4C12DF665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7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7059" indent="-287331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9321" indent="-229865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9049" indent="-229865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68777" indent="-229865" defTabSz="970538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28506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88235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47963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907691" indent="-229865" defTabSz="9705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4899FE41-6C2F-4F85-9E9E-150DBF64D66F}" type="slidenum">
              <a:rPr lang="en-US" sz="1300">
                <a:latin typeface="Arial" charset="0"/>
              </a:rPr>
              <a:pPr/>
              <a:t>6</a:t>
            </a:fld>
            <a:endParaRPr lang="en-US" sz="1300" dirty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730250"/>
            <a:ext cx="4776787" cy="35814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2" y="4556126"/>
            <a:ext cx="5357813" cy="4317999"/>
          </a:xfrm>
        </p:spPr>
        <p:txBody>
          <a:bodyPr lIns="96335" tIns="46505" rIns="96335" bIns="4650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19587"/>
          </a:xfrm>
          <a:noFill/>
          <a:ln w="9525"/>
        </p:spPr>
        <p:txBody>
          <a:bodyPr/>
          <a:lstStyle/>
          <a:p>
            <a:pPr defTabSz="933334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782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/>
            </a:lvl1pPr>
          </a:lstStyle>
          <a:p>
            <a:pPr lvl="0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 bwMode="auto">
          <a:xfrm>
            <a:off x="457200" y="151583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5945410"/>
            <a:ext cx="849325" cy="8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4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/>
            </a:lvl1pPr>
          </a:lstStyle>
          <a:p>
            <a:pPr lvl="0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5945410"/>
            <a:ext cx="849325" cy="8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7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5945410"/>
            <a:ext cx="849325" cy="8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1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61349"/>
              </a:gs>
              <a:gs pos="100000">
                <a:srgbClr val="003300"/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4543" y="3429000"/>
            <a:ext cx="8229600" cy="782637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i="1" dirty="0">
                <a:solidFill>
                  <a:schemeClr val="bg1"/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en-US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ound Single Corner Rectangle 4"/>
          <p:cNvSpPr/>
          <p:nvPr userDrawn="1"/>
        </p:nvSpPr>
        <p:spPr bwMode="auto">
          <a:xfrm>
            <a:off x="0" y="5638800"/>
            <a:ext cx="9142413" cy="12192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ight Arrow 5"/>
          <p:cNvSpPr/>
          <p:nvPr userDrawn="1"/>
        </p:nvSpPr>
        <p:spPr bwMode="auto">
          <a:xfrm>
            <a:off x="424543" y="5975151"/>
            <a:ext cx="2703095" cy="546497"/>
          </a:xfrm>
          <a:prstGeom prst="rightArrow">
            <a:avLst>
              <a:gd name="adj1" fmla="val 100000"/>
              <a:gd name="adj2" fmla="val 50000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3600" dirty="0">
              <a:solidFill>
                <a:srgbClr val="1D3888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5748207"/>
            <a:ext cx="1057274" cy="100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71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1"/>
          <a:stretch/>
        </p:blipFill>
        <p:spPr bwMode="auto">
          <a:xfrm>
            <a:off x="-1585" y="2"/>
            <a:ext cx="9145585" cy="685799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2" r="16725"/>
          <a:stretch/>
        </p:blipFill>
        <p:spPr bwMode="auto">
          <a:xfrm>
            <a:off x="-1585" y="1612446"/>
            <a:ext cx="7614681" cy="524555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 userDrawn="1"/>
        </p:nvSpPr>
        <p:spPr bwMode="auto">
          <a:xfrm>
            <a:off x="-100" y="2428874"/>
            <a:ext cx="9142512" cy="4429127"/>
          </a:xfrm>
          <a:prstGeom prst="rect">
            <a:avLst/>
          </a:prstGeom>
          <a:gradFill>
            <a:gsLst>
              <a:gs pos="0">
                <a:srgbClr val="061349"/>
              </a:gs>
              <a:gs pos="100000">
                <a:srgbClr val="003300"/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2" r="22975" b="75297"/>
          <a:stretch/>
        </p:blipFill>
        <p:spPr bwMode="auto">
          <a:xfrm>
            <a:off x="-1585" y="1183821"/>
            <a:ext cx="7043181" cy="51026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019800" y="5029200"/>
            <a:ext cx="83058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DEE6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US" sz="5800" i="1" kern="0" dirty="0">
              <a:solidFill>
                <a:schemeClr val="bg1"/>
              </a:solidFill>
              <a:effectLst>
                <a:outerShdw blurRad="279400" sx="101000" sy="101000" algn="ctr" rotWithShape="0">
                  <a:prstClr val="black"/>
                </a:outerShdw>
              </a:effectLst>
            </a:endParaRPr>
          </a:p>
        </p:txBody>
      </p:sp>
      <p:pic>
        <p:nvPicPr>
          <p:cNvPr id="9" name="Picture 2" descr="C:\Users\Brumas\Desktop\IE\logo_0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92" y="120650"/>
            <a:ext cx="1986496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429000"/>
            <a:ext cx="8229600" cy="754062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5800" i="1" kern="0" dirty="0">
                <a:solidFill>
                  <a:schemeClr val="bg1"/>
                </a:solidFill>
                <a:effectLst>
                  <a:outerShdw blurRad="279400" sx="101000" sy="101000" algn="ctr" rotWithShape="0">
                    <a:prstClr val="black"/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4445001"/>
            <a:ext cx="6588125" cy="609600"/>
          </a:xfr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90000"/>
              <a:buFontTx/>
              <a:buNone/>
              <a:defRPr 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90000"/>
              <a:buFontTx/>
              <a:buNone/>
              <a:defRPr 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defRPr>
            </a:lvl2pPr>
            <a:lvl3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90000"/>
              <a:buFontTx/>
              <a:buNone/>
              <a:defRPr 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defRPr>
            </a:lvl3pPr>
            <a:lvl4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90000"/>
              <a:buFontTx/>
              <a:buNone/>
              <a:defRPr lang="en-U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defRPr>
            </a:lvl4pPr>
            <a:lvl5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90000"/>
              <a:buFontTx/>
              <a:buNone/>
              <a:def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1746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18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"/>
            <a:ext cx="9144000" cy="36195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7648575" y="-1901825"/>
            <a:ext cx="1987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555171"/>
            <a:ext cx="8229600" cy="754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dirty="0"/>
              <a:t>Click to edit Master title style</a:t>
            </a:r>
          </a:p>
        </p:txBody>
      </p:sp>
      <p:sp>
        <p:nvSpPr>
          <p:cNvPr id="1028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18972"/>
            <a:ext cx="9144000" cy="371397"/>
            <a:chOff x="-371370" y="894163"/>
            <a:chExt cx="10287860" cy="51316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0" r="6704"/>
            <a:stretch/>
          </p:blipFill>
          <p:spPr bwMode="auto">
            <a:xfrm>
              <a:off x="-371370" y="894163"/>
              <a:ext cx="10286076" cy="41672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6" r="4034"/>
            <a:stretch/>
          </p:blipFill>
          <p:spPr bwMode="auto">
            <a:xfrm>
              <a:off x="-371370" y="990600"/>
              <a:ext cx="10287860" cy="41672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0" h="0"/>
              <a:bevelB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dirty="0">
          <a:solidFill>
            <a:srgbClr val="1D3888"/>
          </a:solidFill>
          <a:effectLst/>
          <a:latin typeface="Arial Blac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BBDF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BBDF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BBDF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BBD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623888" indent="-6238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90000"/>
        <a:buFontTx/>
        <a:buBlip>
          <a:blip r:embed="rId9"/>
        </a:buBlip>
        <a:defRPr lang="en-US" sz="2800" dirty="0" smtClean="0">
          <a:solidFill>
            <a:schemeClr val="tx1"/>
          </a:solidFill>
          <a:effectLst/>
          <a:latin typeface="Arial"/>
          <a:ea typeface="+mn-ea"/>
          <a:cs typeface="+mn-cs"/>
        </a:defRPr>
      </a:lvl1pPr>
      <a:lvl2pPr marL="1085850" indent="-5048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90000"/>
        <a:buFontTx/>
        <a:buBlip>
          <a:blip r:embed="rId9"/>
        </a:buBlip>
        <a:defRPr lang="en-US" sz="2400" dirty="0" smtClean="0">
          <a:solidFill>
            <a:schemeClr val="tx1"/>
          </a:solidFill>
          <a:effectLst/>
          <a:latin typeface="Arial"/>
          <a:ea typeface="+mn-ea"/>
          <a:cs typeface="+mn-cs"/>
        </a:defRPr>
      </a:lvl2pPr>
      <a:lvl3pPr marL="1376363" indent="-4619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90000"/>
        <a:buFontTx/>
        <a:buBlip>
          <a:blip r:embed="rId9"/>
        </a:buBlip>
        <a:defRPr lang="en-US" sz="2000" dirty="0" smtClean="0">
          <a:solidFill>
            <a:schemeClr val="tx1"/>
          </a:solidFill>
          <a:effectLst/>
          <a:latin typeface="Arial"/>
          <a:ea typeface="+mn-ea"/>
          <a:cs typeface="+mn-cs"/>
        </a:defRPr>
      </a:lvl3pPr>
      <a:lvl4pPr marL="1709738" indent="-4508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90000"/>
        <a:buFontTx/>
        <a:buBlip>
          <a:blip r:embed="rId9"/>
        </a:buBlip>
        <a:defRPr lang="en-US" sz="1800" dirty="0" smtClean="0">
          <a:solidFill>
            <a:schemeClr val="tx1"/>
          </a:solidFill>
          <a:effectLst/>
          <a:latin typeface="Arial"/>
          <a:ea typeface="+mn-ea"/>
          <a:cs typeface="+mn-cs"/>
        </a:defRPr>
      </a:lvl4pPr>
      <a:lvl5pPr marL="2227263" indent="-3984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90000"/>
        <a:buFontTx/>
        <a:buBlip>
          <a:blip r:embed="rId10"/>
        </a:buBlip>
        <a:defRPr lang="en-US" sz="2000" dirty="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6.png"/><Relationship Id="rId5" Type="http://schemas.openxmlformats.org/officeDocument/2006/relationships/image" Target="../media/image57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114800"/>
            <a:ext cx="8229600" cy="754062"/>
          </a:xfrm>
        </p:spPr>
        <p:txBody>
          <a:bodyPr/>
          <a:lstStyle/>
          <a:p>
            <a:pPr algn="ctr"/>
            <a:r>
              <a:rPr lang="en-US" sz="4400" dirty="0"/>
              <a:t>PEOPLE: DIFFICULT…</a:t>
            </a:r>
            <a:br>
              <a:rPr lang="en-US" sz="4400" dirty="0"/>
            </a:br>
            <a:r>
              <a:rPr lang="en-US" sz="4400" dirty="0"/>
              <a:t>OR DIFFERENT?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0" y="457200"/>
            <a:ext cx="2507440" cy="24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/>
          <a:stretch/>
        </p:blipFill>
        <p:spPr>
          <a:xfrm>
            <a:off x="1628389" y="1905001"/>
            <a:ext cx="5590876" cy="4173183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8" y="1905000"/>
            <a:ext cx="2621370" cy="41731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Think of a specific person that is difficult or challenging for you to work with…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4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8" name="Picture 4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463" y="1235075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8196" name="Picture 4" descr="iStock_000015742269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8982" y="2667000"/>
            <a:ext cx="5126037" cy="3382962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127875" y="1295400"/>
            <a:ext cx="1770063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376835" name="TextBox 19"/>
          <p:cNvSpPr txBox="1">
            <a:spLocks noChangeArrowheads="1"/>
          </p:cNvSpPr>
          <p:nvPr/>
        </p:nvSpPr>
        <p:spPr bwMode="auto">
          <a:xfrm>
            <a:off x="7240588" y="2127250"/>
            <a:ext cx="151676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Fast, Gut</a:t>
            </a:r>
          </a:p>
        </p:txBody>
      </p:sp>
      <p:pic>
        <p:nvPicPr>
          <p:cNvPr id="376838" name="Picture 6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1233488"/>
            <a:ext cx="7362825" cy="1152525"/>
          </a:xfrm>
          <a:prstGeom prst="rect">
            <a:avLst/>
          </a:prstGeom>
          <a:noFill/>
          <a:effectLst/>
        </p:spPr>
      </p:pic>
      <p:pic>
        <p:nvPicPr>
          <p:cNvPr id="9222" name="Picture 6" descr="iStock_000004374408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9150" y="2667000"/>
            <a:ext cx="4965700" cy="3303588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</a:t>
            </a:r>
          </a:p>
        </p:txBody>
      </p:sp>
    </p:spTree>
    <p:extLst>
      <p:ext uri="{BB962C8B-B14F-4D97-AF65-F5344CB8AC3E}">
        <p14:creationId xmlns:p14="http://schemas.microsoft.com/office/powerpoint/2010/main" val="36412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68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>
            <a:spLocks noChangeArrowheads="1"/>
          </p:cNvSpPr>
          <p:nvPr/>
        </p:nvSpPr>
        <p:spPr bwMode="auto">
          <a:xfrm rot="10800000" flipV="1">
            <a:off x="269875" y="1293813"/>
            <a:ext cx="1770063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pic>
        <p:nvPicPr>
          <p:cNvPr id="378886" name="Picture 6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1233488"/>
            <a:ext cx="7362825" cy="1152525"/>
          </a:xfrm>
          <a:prstGeom prst="rect">
            <a:avLst/>
          </a:prstGeom>
          <a:noFill/>
          <a:effectLst/>
        </p:spPr>
      </p:pic>
      <p:pic>
        <p:nvPicPr>
          <p:cNvPr id="10246" name="Picture 6" descr="iStock_000011097321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794" y="2667000"/>
            <a:ext cx="5078412" cy="3379787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</a:t>
            </a: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463168" y="2159000"/>
            <a:ext cx="138371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6725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>
            <a:spLocks noChangeArrowheads="1"/>
          </p:cNvSpPr>
          <p:nvPr/>
        </p:nvSpPr>
        <p:spPr bwMode="auto">
          <a:xfrm rot="10800000" flipV="1">
            <a:off x="268288" y="1304925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085013" y="1349375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pic>
        <p:nvPicPr>
          <p:cNvPr id="380932" name="Picture 4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1236663"/>
            <a:ext cx="7362825" cy="1152525"/>
          </a:xfrm>
          <a:prstGeom prst="rect">
            <a:avLst/>
          </a:prstGeom>
          <a:noFill/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01" y="3303176"/>
            <a:ext cx="3478999" cy="260925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65396" y="3149959"/>
            <a:ext cx="15398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Bossy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Pushy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Rude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015" y="3149959"/>
            <a:ext cx="21720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Slow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Clinical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Indecisive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63168" y="2159000"/>
            <a:ext cx="138371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Process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7212013" y="2152650"/>
            <a:ext cx="151676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Fast, Gut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</p:spPr>
        <p:txBody>
          <a:bodyPr/>
          <a:lstStyle/>
          <a:p>
            <a:r>
              <a:rPr lang="en-US" dirty="0"/>
              <a:t>DECISIONS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2860357"/>
            <a:ext cx="3643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1D3888"/>
                </a:solidFill>
              </a:rPr>
              <a:t>Trust and Respect</a:t>
            </a:r>
          </a:p>
        </p:txBody>
      </p:sp>
    </p:spTree>
    <p:extLst>
      <p:ext uri="{BB962C8B-B14F-4D97-AF65-F5344CB8AC3E}">
        <p14:creationId xmlns:p14="http://schemas.microsoft.com/office/powerpoint/2010/main" val="7902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>
            <a:spLocks noChangeArrowheads="1"/>
          </p:cNvSpPr>
          <p:nvPr/>
        </p:nvSpPr>
        <p:spPr bwMode="auto">
          <a:xfrm rot="10800000" flipV="1">
            <a:off x="268288" y="1304925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085013" y="1349375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pic>
        <p:nvPicPr>
          <p:cNvPr id="380932" name="Picture 4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1236663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380936" name="TextBox 19"/>
          <p:cNvSpPr txBox="1">
            <a:spLocks noChangeArrowheads="1"/>
          </p:cNvSpPr>
          <p:nvPr/>
        </p:nvSpPr>
        <p:spPr bwMode="auto">
          <a:xfrm>
            <a:off x="7212013" y="2152650"/>
            <a:ext cx="151676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Fast, Gut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8" y="3301918"/>
            <a:ext cx="3483864" cy="261290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353908" y="3149959"/>
            <a:ext cx="23704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Decisive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Courageous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Fearless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321" y="3149959"/>
            <a:ext cx="31448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Thoughtful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Comprehensive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Thorough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63168" y="2152650"/>
            <a:ext cx="138371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Process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</p:spPr>
        <p:txBody>
          <a:bodyPr/>
          <a:lstStyle/>
          <a:p>
            <a:r>
              <a:rPr lang="en-US" dirty="0"/>
              <a:t>DECISIONS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2860357"/>
            <a:ext cx="3643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1D3888"/>
                </a:solidFill>
              </a:rPr>
              <a:t>Trust and Respect</a:t>
            </a:r>
          </a:p>
        </p:txBody>
      </p:sp>
    </p:spTree>
    <p:extLst>
      <p:ext uri="{BB962C8B-B14F-4D97-AF65-F5344CB8AC3E}">
        <p14:creationId xmlns:p14="http://schemas.microsoft.com/office/powerpoint/2010/main" val="11836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>
            <a:spLocks noChangeArrowheads="1"/>
          </p:cNvSpPr>
          <p:nvPr/>
        </p:nvSpPr>
        <p:spPr bwMode="auto">
          <a:xfrm rot="10800000" flipV="1">
            <a:off x="268288" y="1304925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085013" y="1349375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pic>
        <p:nvPicPr>
          <p:cNvPr id="458756" name="Picture 4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1236663"/>
            <a:ext cx="7362825" cy="1152525"/>
          </a:xfrm>
          <a:prstGeom prst="rect">
            <a:avLst/>
          </a:prstGeom>
          <a:noFill/>
          <a:effectLst/>
        </p:spPr>
      </p:pic>
      <p:pic>
        <p:nvPicPr>
          <p:cNvPr id="12297" name="Picture 9" descr="MPj04036380000[1]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1188" y="2971800"/>
            <a:ext cx="2841625" cy="2941637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8762" name="Picture 10" descr="Penc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2813" y="2136435"/>
            <a:ext cx="31178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</a:t>
            </a:r>
          </a:p>
        </p:txBody>
      </p:sp>
      <p:sp>
        <p:nvSpPr>
          <p:cNvPr id="13" name="Multiply 12"/>
          <p:cNvSpPr/>
          <p:nvPr/>
        </p:nvSpPr>
        <p:spPr bwMode="auto">
          <a:xfrm>
            <a:off x="2082358" y="1318786"/>
            <a:ext cx="988280" cy="988278"/>
          </a:xfrm>
          <a:prstGeom prst="mathMultiply">
            <a:avLst>
              <a:gd name="adj1" fmla="val 1533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6034582" y="1318786"/>
            <a:ext cx="988280" cy="988278"/>
          </a:xfrm>
          <a:prstGeom prst="mathMultiply">
            <a:avLst>
              <a:gd name="adj1" fmla="val 1533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463168" y="2152650"/>
            <a:ext cx="138371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Process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7212013" y="2152650"/>
            <a:ext cx="151676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Fast, Gut</a:t>
            </a:r>
          </a:p>
        </p:txBody>
      </p:sp>
    </p:spTree>
    <p:extLst>
      <p:ext uri="{BB962C8B-B14F-4D97-AF65-F5344CB8AC3E}">
        <p14:creationId xmlns:p14="http://schemas.microsoft.com/office/powerpoint/2010/main" val="35774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8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>
            <a:spLocks noChangeArrowheads="1"/>
          </p:cNvSpPr>
          <p:nvPr/>
        </p:nvSpPr>
        <p:spPr bwMode="auto">
          <a:xfrm rot="10800000" flipV="1">
            <a:off x="268288" y="1304925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085013" y="1349375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pic>
        <p:nvPicPr>
          <p:cNvPr id="458756" name="Picture 4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1236663"/>
            <a:ext cx="7362825" cy="1152525"/>
          </a:xfrm>
          <a:prstGeom prst="rect">
            <a:avLst/>
          </a:prstGeom>
          <a:noFill/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81" y="2628256"/>
            <a:ext cx="2077838" cy="3307888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</a:t>
            </a:r>
          </a:p>
        </p:txBody>
      </p:sp>
      <p:sp>
        <p:nvSpPr>
          <p:cNvPr id="12" name="Multiply 11"/>
          <p:cNvSpPr/>
          <p:nvPr/>
        </p:nvSpPr>
        <p:spPr bwMode="auto">
          <a:xfrm>
            <a:off x="2082358" y="1311235"/>
            <a:ext cx="988280" cy="988278"/>
          </a:xfrm>
          <a:prstGeom prst="mathMultiply">
            <a:avLst>
              <a:gd name="adj1" fmla="val 1533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034582" y="1311235"/>
            <a:ext cx="988280" cy="988278"/>
          </a:xfrm>
          <a:prstGeom prst="mathMultiply">
            <a:avLst>
              <a:gd name="adj1" fmla="val 1533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463168" y="2152650"/>
            <a:ext cx="138371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Process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7212013" y="2152650"/>
            <a:ext cx="151676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Fast, Gut</a:t>
            </a:r>
          </a:p>
        </p:txBody>
      </p:sp>
    </p:spTree>
    <p:extLst>
      <p:ext uri="{BB962C8B-B14F-4D97-AF65-F5344CB8AC3E}">
        <p14:creationId xmlns:p14="http://schemas.microsoft.com/office/powerpoint/2010/main" val="38164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9" name="Picture 3" descr="computer/globe/hand illust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5" y="3124200"/>
            <a:ext cx="4006850" cy="272415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pic>
        <p:nvPicPr>
          <p:cNvPr id="5" name="Picture 10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6352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7096125" y="1985963"/>
            <a:ext cx="1768475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385027" name="TextBox 56"/>
          <p:cNvSpPr txBox="1">
            <a:spLocks noChangeArrowheads="1"/>
          </p:cNvSpPr>
          <p:nvPr/>
        </p:nvSpPr>
        <p:spPr bwMode="auto">
          <a:xfrm>
            <a:off x="7410529" y="2797175"/>
            <a:ext cx="1107996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Stable</a:t>
            </a:r>
          </a:p>
        </p:txBody>
      </p:sp>
      <p:pic>
        <p:nvPicPr>
          <p:cNvPr id="14342" name="Picture 6" descr="iStock_000005468594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3124200"/>
            <a:ext cx="4086225" cy="2719387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pic>
        <p:nvPicPr>
          <p:cNvPr id="7" name="Picture 10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1261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85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brumas\Desktop\Effectiveness Workbook\images\yy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878138"/>
            <a:ext cx="2906713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Documents and Settings\brumas\Desktop\Effectiveness Workbook\images\yy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835275"/>
            <a:ext cx="28860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Documents and Settings\brumas\Desktop\Effectiveness Workbook\images\yy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2371725"/>
            <a:ext cx="383063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Documents and Settings\brumas\Desktop\Effectiveness Workbook\images\yy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841625"/>
            <a:ext cx="28860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6" name="Picture 4" descr="C:\Documents and Settings\brumas\Desktop\Effectiveness Workbook\images\yy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666875"/>
            <a:ext cx="383063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016"/>
            <a:ext cx="8229600" cy="786384"/>
          </a:xfrm>
        </p:spPr>
        <p:txBody>
          <a:bodyPr/>
          <a:lstStyle/>
          <a:p>
            <a:pPr algn="ctr"/>
            <a:r>
              <a:rPr lang="en-US" dirty="0"/>
              <a:t>TRUST AND RESPECT</a:t>
            </a:r>
          </a:p>
        </p:txBody>
      </p:sp>
      <p:pic>
        <p:nvPicPr>
          <p:cNvPr id="6149" name="Picture 5" descr="C:\Documents and Settings\brumas\Desktop\Effectiveness Workbook\images\yy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041525"/>
            <a:ext cx="29083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9" name="Picture 7" descr="C:\Documents and Settings\brumas\Desktop\Effectiveness Workbook\images\yy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81175"/>
            <a:ext cx="27368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635500" y="2987675"/>
            <a:ext cx="1336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2400" baseline="0">
                <a:solidFill>
                  <a:schemeClr val="bg2"/>
                </a:solidFill>
              </a:rPr>
              <a:t>People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78163" y="3622675"/>
            <a:ext cx="1371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2400" baseline="0">
                <a:solidFill>
                  <a:srgbClr val="F2EBD9"/>
                </a:solidFill>
              </a:rPr>
              <a:t>Tasks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231900" y="4457700"/>
            <a:ext cx="15208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3200" baseline="0">
                <a:solidFill>
                  <a:srgbClr val="F2EBD9"/>
                </a:solidFill>
              </a:rPr>
              <a:t>Tasks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5400000">
            <a:off x="2461419" y="4033044"/>
            <a:ext cx="1190625" cy="439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baseline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People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 rot="-5400000">
            <a:off x="5519738" y="4441825"/>
            <a:ext cx="82708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aseline="0">
                <a:solidFill>
                  <a:srgbClr val="F2EBD9"/>
                </a:solidFill>
              </a:rPr>
              <a:t>Tasks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13488" y="4056063"/>
            <a:ext cx="1897062" cy="4397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baseline="0" dirty="0">
                <a:solidFill>
                  <a:schemeClr val="bg2"/>
                </a:solidFill>
                <a:ea typeface="+mj-ea"/>
                <a:cs typeface="+mj-cs"/>
              </a:rPr>
              <a:t>People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08538" y="2978150"/>
            <a:ext cx="13636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2400" baseline="0" dirty="0">
                <a:solidFill>
                  <a:schemeClr val="bg2"/>
                </a:solidFill>
              </a:rPr>
              <a:t>People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121025" y="3581400"/>
            <a:ext cx="1298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2400" baseline="0" dirty="0">
                <a:solidFill>
                  <a:srgbClr val="F2EBD9"/>
                </a:solidFill>
              </a:rP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110513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1094E-6 L -0.25104 0.128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64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4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5559E-6 L -0.25 0.122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610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4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4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208 L 0.52864 4.85542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3" y="-1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2.96785E-6 L 0.53263 -0.0071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-37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25799 -0.1326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664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1644 L -0.26441 -0.111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-641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2" grpId="0"/>
      <p:bldP spid="12" grpId="1"/>
      <p:bldP spid="11" grpId="0"/>
      <p:bldP spid="11" grpId="1"/>
      <p:bldP spid="13" grpId="0"/>
      <p:bldP spid="13" grpId="1"/>
      <p:bldP spid="14" grpId="0"/>
      <p:bldP spid="14" grpId="1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50825" y="1997075"/>
            <a:ext cx="1770063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387076" name="TextBox 52"/>
          <p:cNvSpPr txBox="1">
            <a:spLocks noChangeArrowheads="1"/>
          </p:cNvSpPr>
          <p:nvPr/>
        </p:nvSpPr>
        <p:spPr bwMode="auto">
          <a:xfrm>
            <a:off x="385528" y="2811463"/>
            <a:ext cx="146867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Dynamic</a:t>
            </a:r>
          </a:p>
        </p:txBody>
      </p:sp>
      <p:pic>
        <p:nvPicPr>
          <p:cNvPr id="15366" name="Picture 9" descr="iStock_000005793898Small"/>
          <p:cNvPicPr>
            <a:picLocks noChangeAspect="1" noChangeArrowheads="1"/>
          </p:cNvPicPr>
          <p:nvPr/>
        </p:nvPicPr>
        <p:blipFill rotWithShape="1">
          <a:blip r:embed="rId3" cstate="print"/>
          <a:srcRect l="3957" t="987" b="-1"/>
          <a:stretch/>
        </p:blipFill>
        <p:spPr bwMode="auto">
          <a:xfrm>
            <a:off x="3386294" y="2957993"/>
            <a:ext cx="2316005" cy="3395182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pic>
        <p:nvPicPr>
          <p:cNvPr id="7" name="Picture 10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5713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870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7096125" y="1985963"/>
            <a:ext cx="1768475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50825" y="1997075"/>
            <a:ext cx="1770063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389126" name="TextBox 56"/>
          <p:cNvSpPr txBox="1">
            <a:spLocks noChangeArrowheads="1"/>
          </p:cNvSpPr>
          <p:nvPr/>
        </p:nvSpPr>
        <p:spPr bwMode="auto">
          <a:xfrm>
            <a:off x="7429579" y="2778125"/>
            <a:ext cx="1107996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Stable</a:t>
            </a:r>
          </a:p>
        </p:txBody>
      </p:sp>
      <p:pic>
        <p:nvPicPr>
          <p:cNvPr id="389130" name="Picture 10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12" name="TextBox 11"/>
          <p:cNvSpPr txBox="1"/>
          <p:nvPr/>
        </p:nvSpPr>
        <p:spPr>
          <a:xfrm>
            <a:off x="6353908" y="3839291"/>
            <a:ext cx="23704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Timid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Uncreative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Boring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967" y="3839291"/>
            <a:ext cx="31448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Impulsive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Unfocused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Random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01" y="3303176"/>
            <a:ext cx="3478999" cy="260925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52"/>
          <p:cNvSpPr txBox="1">
            <a:spLocks noChangeArrowheads="1"/>
          </p:cNvSpPr>
          <p:nvPr/>
        </p:nvSpPr>
        <p:spPr bwMode="auto">
          <a:xfrm>
            <a:off x="385528" y="2811463"/>
            <a:ext cx="146867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Dynamic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</p:spPr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2860357"/>
            <a:ext cx="3643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1D3888"/>
                </a:solidFill>
              </a:rPr>
              <a:t>Trust and Respect</a:t>
            </a:r>
          </a:p>
        </p:txBody>
      </p:sp>
    </p:spTree>
    <p:extLst>
      <p:ext uri="{BB962C8B-B14F-4D97-AF65-F5344CB8AC3E}">
        <p14:creationId xmlns:p14="http://schemas.microsoft.com/office/powerpoint/2010/main" val="3306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7096125" y="1985963"/>
            <a:ext cx="1768475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50825" y="1997075"/>
            <a:ext cx="1770063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389126" name="TextBox 56"/>
          <p:cNvSpPr txBox="1">
            <a:spLocks noChangeArrowheads="1"/>
          </p:cNvSpPr>
          <p:nvPr/>
        </p:nvSpPr>
        <p:spPr bwMode="auto">
          <a:xfrm>
            <a:off x="7429579" y="2778125"/>
            <a:ext cx="1107996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Stable</a:t>
            </a:r>
          </a:p>
        </p:txBody>
      </p:sp>
      <p:pic>
        <p:nvPicPr>
          <p:cNvPr id="389130" name="Picture 10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12" name="TextBox 11"/>
          <p:cNvSpPr txBox="1"/>
          <p:nvPr/>
        </p:nvSpPr>
        <p:spPr>
          <a:xfrm>
            <a:off x="6353908" y="3839291"/>
            <a:ext cx="23704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Dependable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Consistent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Harmonious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244" y="3839291"/>
            <a:ext cx="31448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Creative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Flexible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Energetic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8" y="3301918"/>
            <a:ext cx="3483864" cy="261290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52"/>
          <p:cNvSpPr txBox="1">
            <a:spLocks noChangeArrowheads="1"/>
          </p:cNvSpPr>
          <p:nvPr/>
        </p:nvSpPr>
        <p:spPr bwMode="auto">
          <a:xfrm>
            <a:off x="385528" y="2811463"/>
            <a:ext cx="146867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Dynamic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</p:spPr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2860357"/>
            <a:ext cx="3643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1D3888"/>
                </a:solidFill>
              </a:rPr>
              <a:t>Trust and Respect</a:t>
            </a:r>
          </a:p>
        </p:txBody>
      </p:sp>
    </p:spTree>
    <p:extLst>
      <p:ext uri="{BB962C8B-B14F-4D97-AF65-F5344CB8AC3E}">
        <p14:creationId xmlns:p14="http://schemas.microsoft.com/office/powerpoint/2010/main" val="24181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7096125" y="1985963"/>
            <a:ext cx="1768475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50825" y="1997075"/>
            <a:ext cx="1770063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460805" name="TextBox 56"/>
          <p:cNvSpPr txBox="1">
            <a:spLocks noChangeArrowheads="1"/>
          </p:cNvSpPr>
          <p:nvPr/>
        </p:nvSpPr>
        <p:spPr bwMode="auto">
          <a:xfrm>
            <a:off x="7429579" y="2778125"/>
            <a:ext cx="1107996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Stable</a:t>
            </a:r>
          </a:p>
        </p:txBody>
      </p:sp>
      <p:pic>
        <p:nvPicPr>
          <p:cNvPr id="17414" name="Picture 6" descr="MPj04036380000[1]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188" y="3141663"/>
            <a:ext cx="2841625" cy="2941637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807" name="Picture 7" descr="Penc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38" y="3098800"/>
            <a:ext cx="31845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09" name="Picture 9" descr="Lin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12" name="TextBox 52"/>
          <p:cNvSpPr txBox="1">
            <a:spLocks noChangeArrowheads="1"/>
          </p:cNvSpPr>
          <p:nvPr/>
        </p:nvSpPr>
        <p:spPr bwMode="auto">
          <a:xfrm>
            <a:off x="385528" y="2811463"/>
            <a:ext cx="146867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Dynamic</a:t>
            </a:r>
          </a:p>
        </p:txBody>
      </p:sp>
      <p:sp>
        <p:nvSpPr>
          <p:cNvPr id="13" name="Multiply 12"/>
          <p:cNvSpPr/>
          <p:nvPr/>
        </p:nvSpPr>
        <p:spPr bwMode="auto">
          <a:xfrm>
            <a:off x="2082358" y="1957754"/>
            <a:ext cx="988280" cy="988278"/>
          </a:xfrm>
          <a:prstGeom prst="mathMultiply">
            <a:avLst>
              <a:gd name="adj1" fmla="val 1533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6034582" y="1957754"/>
            <a:ext cx="988280" cy="988278"/>
          </a:xfrm>
          <a:prstGeom prst="mathMultiply">
            <a:avLst>
              <a:gd name="adj1" fmla="val 1533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7096125" y="1985963"/>
            <a:ext cx="1768475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50825" y="1997075"/>
            <a:ext cx="1770063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460805" name="TextBox 56"/>
          <p:cNvSpPr txBox="1">
            <a:spLocks noChangeArrowheads="1"/>
          </p:cNvSpPr>
          <p:nvPr/>
        </p:nvSpPr>
        <p:spPr bwMode="auto">
          <a:xfrm>
            <a:off x="7429579" y="2778125"/>
            <a:ext cx="1107996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Stable</a:t>
            </a:r>
          </a:p>
        </p:txBody>
      </p:sp>
      <p:pic>
        <p:nvPicPr>
          <p:cNvPr id="460809" name="Picture 9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01" y="3071495"/>
            <a:ext cx="2034399" cy="3238734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11" name="TextBox 52"/>
          <p:cNvSpPr txBox="1">
            <a:spLocks noChangeArrowheads="1"/>
          </p:cNvSpPr>
          <p:nvPr/>
        </p:nvSpPr>
        <p:spPr bwMode="auto">
          <a:xfrm>
            <a:off x="385528" y="2811463"/>
            <a:ext cx="146867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Dynamic</a:t>
            </a:r>
          </a:p>
        </p:txBody>
      </p:sp>
      <p:sp>
        <p:nvSpPr>
          <p:cNvPr id="12" name="Multiply 11"/>
          <p:cNvSpPr/>
          <p:nvPr/>
        </p:nvSpPr>
        <p:spPr bwMode="auto">
          <a:xfrm>
            <a:off x="2082358" y="1957754"/>
            <a:ext cx="988280" cy="988278"/>
          </a:xfrm>
          <a:prstGeom prst="mathMultiply">
            <a:avLst>
              <a:gd name="adj1" fmla="val 1533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034582" y="1957754"/>
            <a:ext cx="988280" cy="988278"/>
          </a:xfrm>
          <a:prstGeom prst="mathMultiply">
            <a:avLst>
              <a:gd name="adj1" fmla="val 1533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Stock_000014080577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169" y="3124200"/>
            <a:ext cx="4157662" cy="311785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pic>
        <p:nvPicPr>
          <p:cNvPr id="5" name="Picture 9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1707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129463" y="2041525"/>
            <a:ext cx="1770062" cy="1744663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393219" name="TextBox 23"/>
          <p:cNvSpPr txBox="1">
            <a:spLocks noChangeArrowheads="1"/>
          </p:cNvSpPr>
          <p:nvPr/>
        </p:nvSpPr>
        <p:spPr bwMode="auto">
          <a:xfrm>
            <a:off x="7169195" y="2782888"/>
            <a:ext cx="1682705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Right Way</a:t>
            </a:r>
          </a:p>
        </p:txBody>
      </p:sp>
      <p:pic>
        <p:nvPicPr>
          <p:cNvPr id="19462" name="Picture 6" descr="iStock_000013704447Small.jpg"/>
          <p:cNvPicPr>
            <a:picLocks noChangeAspect="1"/>
          </p:cNvPicPr>
          <p:nvPr/>
        </p:nvPicPr>
        <p:blipFill>
          <a:blip r:embed="rId3" cstate="print"/>
          <a:srcRect l="8296" t="12888" r="11642" b="13539"/>
          <a:stretch>
            <a:fillRect/>
          </a:stretch>
        </p:blipFill>
        <p:spPr bwMode="auto">
          <a:xfrm>
            <a:off x="2330450" y="3124200"/>
            <a:ext cx="4483100" cy="274320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pic>
        <p:nvPicPr>
          <p:cNvPr id="7" name="Picture 9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3310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932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36538" y="2019300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395267" name="TextBox 19"/>
          <p:cNvSpPr txBox="1">
            <a:spLocks noChangeArrowheads="1"/>
          </p:cNvSpPr>
          <p:nvPr/>
        </p:nvSpPr>
        <p:spPr bwMode="auto">
          <a:xfrm>
            <a:off x="485277" y="2790825"/>
            <a:ext cx="1055096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 Get it</a:t>
            </a:r>
          </a:p>
          <a:p>
            <a:r>
              <a:rPr lang="en-US" dirty="0"/>
              <a:t> Done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pic>
        <p:nvPicPr>
          <p:cNvPr id="7" name="Picture 9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b="14259"/>
          <a:stretch/>
        </p:blipFill>
        <p:spPr>
          <a:xfrm>
            <a:off x="2462809" y="3132457"/>
            <a:ext cx="4471391" cy="2734943"/>
          </a:xfrm>
          <a:prstGeom prst="rect">
            <a:avLst/>
          </a:prstGeom>
          <a:effectLst>
            <a:outerShdw blurRad="76200" dist="635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7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952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110413" y="2039938"/>
            <a:ext cx="1770062" cy="1744662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33363" y="2017713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397321" name="TextBox 19"/>
          <p:cNvSpPr txBox="1">
            <a:spLocks noChangeArrowheads="1"/>
          </p:cNvSpPr>
          <p:nvPr/>
        </p:nvSpPr>
        <p:spPr bwMode="auto">
          <a:xfrm>
            <a:off x="485277" y="2789238"/>
            <a:ext cx="1055096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 Get it</a:t>
            </a:r>
          </a:p>
          <a:p>
            <a:r>
              <a:rPr lang="en-US" dirty="0"/>
              <a:t> Done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2185" y="3839291"/>
            <a:ext cx="23704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Rigid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Uptight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Obsessive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413" y="3839291"/>
            <a:ext cx="31448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Careless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Sloppy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Reckless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01" y="3303176"/>
            <a:ext cx="3478999" cy="260925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7154908" y="2792413"/>
            <a:ext cx="1682705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Right Way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</p:spPr>
        <p:txBody>
          <a:bodyPr/>
          <a:lstStyle/>
          <a:p>
            <a:r>
              <a:rPr lang="en-US" dirty="0"/>
              <a:t>ACCURACY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2860357"/>
            <a:ext cx="3643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1D3888"/>
                </a:solidFill>
              </a:rPr>
              <a:t>Trust and Respect</a:t>
            </a:r>
          </a:p>
        </p:txBody>
      </p:sp>
    </p:spTree>
    <p:extLst>
      <p:ext uri="{BB962C8B-B14F-4D97-AF65-F5344CB8AC3E}">
        <p14:creationId xmlns:p14="http://schemas.microsoft.com/office/powerpoint/2010/main" val="26869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110413" y="2039938"/>
            <a:ext cx="1770062" cy="1744662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33363" y="2017713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397321" name="TextBox 19"/>
          <p:cNvSpPr txBox="1">
            <a:spLocks noChangeArrowheads="1"/>
          </p:cNvSpPr>
          <p:nvPr/>
        </p:nvSpPr>
        <p:spPr bwMode="auto">
          <a:xfrm>
            <a:off x="485277" y="2789238"/>
            <a:ext cx="1055096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 Get it</a:t>
            </a:r>
          </a:p>
          <a:p>
            <a:r>
              <a:rPr lang="en-US" dirty="0"/>
              <a:t> Done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9769" y="3839291"/>
            <a:ext cx="23704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Precise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Defined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Truthful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382" y="3839291"/>
            <a:ext cx="31448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Big Picture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Shrewd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Ingenious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8" y="3301918"/>
            <a:ext cx="3483864" cy="261290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7154908" y="2792413"/>
            <a:ext cx="1682705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Right Way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</p:spPr>
        <p:txBody>
          <a:bodyPr/>
          <a:lstStyle/>
          <a:p>
            <a:r>
              <a:rPr lang="en-US" dirty="0"/>
              <a:t>ACCURACY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2860357"/>
            <a:ext cx="3643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1D3888"/>
                </a:solidFill>
              </a:rPr>
              <a:t>Trust and Respect</a:t>
            </a:r>
          </a:p>
        </p:txBody>
      </p:sp>
    </p:spTree>
    <p:extLst>
      <p:ext uri="{BB962C8B-B14F-4D97-AF65-F5344CB8AC3E}">
        <p14:creationId xmlns:p14="http://schemas.microsoft.com/office/powerpoint/2010/main" val="11790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87325" y="231775"/>
            <a:ext cx="4014788" cy="6727825"/>
            <a:chOff x="208227" y="131017"/>
            <a:chExt cx="4014587" cy="6726983"/>
          </a:xfrm>
        </p:grpSpPr>
        <p:pic>
          <p:nvPicPr>
            <p:cNvPr id="8211" name="Picture 24" descr="C:\Documents and Settings\brumas\Desktop\Effectiveness Workbook\images\ii_circle02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FF99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27" y="131017"/>
              <a:ext cx="4014587" cy="672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24" descr="C:\Documents and Settings\brumas\Desktop\Effectiveness Workbook\images\ii_circle02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FF99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27" y="131017"/>
              <a:ext cx="4014587" cy="672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933950" y="231775"/>
            <a:ext cx="3998913" cy="6704013"/>
            <a:chOff x="4731488" y="131018"/>
            <a:chExt cx="3999585" cy="6702980"/>
          </a:xfrm>
        </p:grpSpPr>
        <p:pic>
          <p:nvPicPr>
            <p:cNvPr id="8209" name="Picture 27" descr="C:\Documents and Settings\brumas\Desktop\Effectiveness Workbook\images\ii_circle0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4">
                  <a:lumMod val="50000"/>
                  <a:lumOff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488" y="131018"/>
              <a:ext cx="3999585" cy="670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27" descr="C:\Documents and Settings\brumas\Desktop\Effectiveness Workbook\images\ii_circle01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4">
                  <a:lumMod val="50000"/>
                  <a:lumOff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488" y="131018"/>
              <a:ext cx="3999585" cy="670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762" name="Picture 2" descr="C:\Documents and Settings\brumas\Desktop\Effectiveness Workbook\images\peopl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61963"/>
            <a:ext cx="326866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Documents and Settings\brumas\Desktop\Effectiveness Workbook\images\peop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963"/>
            <a:ext cx="331628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66838" y="6262688"/>
            <a:ext cx="1665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800" baseline="0">
                <a:solidFill>
                  <a:schemeClr val="tx2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Behavior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19813" y="6262688"/>
            <a:ext cx="1665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800" baseline="0">
                <a:solidFill>
                  <a:schemeClr val="tx2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Behavior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11313" y="3446463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2000" baseline="0" dirty="0">
                <a:solidFill>
                  <a:schemeClr val="bg2"/>
                </a:solidFill>
                <a:cs typeface="Arial" charset="0"/>
              </a:rPr>
              <a:t>Beliefs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44613" y="128905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800" baseline="0" dirty="0">
                <a:solidFill>
                  <a:schemeClr val="bg2"/>
                </a:solidFill>
                <a:cs typeface="Arial" charset="0"/>
              </a:rPr>
              <a:t>Perceptions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43050" y="271303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800" i="1" baseline="0">
                <a:solidFill>
                  <a:schemeClr val="bg2"/>
                </a:solidFill>
                <a:cs typeface="Arial" charset="0"/>
              </a:rPr>
              <a:t>(Values)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11900" y="271303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800" i="1" baseline="0">
                <a:solidFill>
                  <a:schemeClr val="bg2"/>
                </a:solidFill>
                <a:cs typeface="Arial" charset="0"/>
              </a:rPr>
              <a:t>(Values)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19813" y="128905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800" baseline="0">
                <a:solidFill>
                  <a:schemeClr val="bg2"/>
                </a:solidFill>
                <a:cs typeface="Arial" charset="0"/>
              </a:rPr>
              <a:t>Perceptions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369050" y="3446463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2000" baseline="0" dirty="0">
                <a:solidFill>
                  <a:schemeClr val="bg2"/>
                </a:solidFill>
                <a:cs typeface="Arial" charset="0"/>
              </a:rPr>
              <a:t>Beliefs</a:t>
            </a:r>
          </a:p>
        </p:txBody>
      </p: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rot="5400000" flipH="1" flipV="1">
            <a:off x="2483644" y="2201069"/>
            <a:ext cx="4400550" cy="2944812"/>
          </a:xfrm>
          <a:prstGeom prst="line">
            <a:avLst/>
          </a:prstGeom>
          <a:noFill/>
          <a:ln w="127000" algn="ctr">
            <a:solidFill>
              <a:srgbClr val="FFC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rot="16200000" flipV="1">
            <a:off x="2305844" y="2247107"/>
            <a:ext cx="4400550" cy="2944812"/>
          </a:xfrm>
          <a:prstGeom prst="line">
            <a:avLst/>
          </a:prstGeom>
          <a:noFill/>
          <a:ln w="127000" algn="ctr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0919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14" grpId="0"/>
      <p:bldP spid="15" grpId="0"/>
      <p:bldP spid="20" grpId="0"/>
      <p:bldP spid="19" grpId="0"/>
      <p:bldP spid="26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110413" y="2039938"/>
            <a:ext cx="1770062" cy="1744662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33363" y="2017713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pic>
        <p:nvPicPr>
          <p:cNvPr id="22533" name="Picture 5" descr="MPj04036380000[1]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188" y="3122613"/>
            <a:ext cx="2841625" cy="2941637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2854" name="Picture 6" descr="Penc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975" y="3206750"/>
            <a:ext cx="31623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856" name="TextBox 19"/>
          <p:cNvSpPr txBox="1">
            <a:spLocks noChangeArrowheads="1"/>
          </p:cNvSpPr>
          <p:nvPr/>
        </p:nvSpPr>
        <p:spPr bwMode="auto">
          <a:xfrm>
            <a:off x="485277" y="2789238"/>
            <a:ext cx="1055096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 Get it</a:t>
            </a:r>
          </a:p>
          <a:p>
            <a:r>
              <a:rPr lang="en-US" dirty="0"/>
              <a:t> Done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pic>
        <p:nvPicPr>
          <p:cNvPr id="12" name="Picture 9" descr="Lin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7154908" y="2792413"/>
            <a:ext cx="1682705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Right Way</a:t>
            </a:r>
          </a:p>
        </p:txBody>
      </p:sp>
      <p:sp>
        <p:nvSpPr>
          <p:cNvPr id="14" name="Multiply 13"/>
          <p:cNvSpPr/>
          <p:nvPr/>
        </p:nvSpPr>
        <p:spPr bwMode="auto">
          <a:xfrm>
            <a:off x="2082358" y="1957754"/>
            <a:ext cx="988280" cy="988278"/>
          </a:xfrm>
          <a:prstGeom prst="mathMultiply">
            <a:avLst>
              <a:gd name="adj1" fmla="val 1533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6034582" y="1957754"/>
            <a:ext cx="988280" cy="988278"/>
          </a:xfrm>
          <a:prstGeom prst="mathMultiply">
            <a:avLst>
              <a:gd name="adj1" fmla="val 1533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110413" y="2039938"/>
            <a:ext cx="1770062" cy="1744662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33363" y="2017713"/>
            <a:ext cx="1770062" cy="1746250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462856" name="TextBox 19"/>
          <p:cNvSpPr txBox="1">
            <a:spLocks noChangeArrowheads="1"/>
          </p:cNvSpPr>
          <p:nvPr/>
        </p:nvSpPr>
        <p:spPr bwMode="auto">
          <a:xfrm>
            <a:off x="485277" y="2789238"/>
            <a:ext cx="1055096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 Get it</a:t>
            </a:r>
          </a:p>
          <a:p>
            <a:r>
              <a:rPr lang="en-US" dirty="0"/>
              <a:t> Done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43" y="3065855"/>
            <a:ext cx="2003129" cy="3188953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pic>
        <p:nvPicPr>
          <p:cNvPr id="11" name="Picture 9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893888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462852" name="TextBox 23"/>
          <p:cNvSpPr txBox="1">
            <a:spLocks noChangeArrowheads="1"/>
          </p:cNvSpPr>
          <p:nvPr/>
        </p:nvSpPr>
        <p:spPr bwMode="auto">
          <a:xfrm>
            <a:off x="7154908" y="2792413"/>
            <a:ext cx="1682705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Right Way</a:t>
            </a:r>
          </a:p>
        </p:txBody>
      </p:sp>
      <p:sp>
        <p:nvSpPr>
          <p:cNvPr id="3" name="Multiply 2"/>
          <p:cNvSpPr/>
          <p:nvPr/>
        </p:nvSpPr>
        <p:spPr bwMode="auto">
          <a:xfrm>
            <a:off x="2082358" y="1957754"/>
            <a:ext cx="988280" cy="988278"/>
          </a:xfrm>
          <a:prstGeom prst="mathMultiply">
            <a:avLst>
              <a:gd name="adj1" fmla="val 1533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034582" y="1957754"/>
            <a:ext cx="988280" cy="988278"/>
          </a:xfrm>
          <a:prstGeom prst="mathMultiply">
            <a:avLst>
              <a:gd name="adj1" fmla="val 1533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4" name="Picture 4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375" y="4283443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23556" name="Picture 4" descr="iStock_000015894855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1456" y="1539875"/>
            <a:ext cx="3621088" cy="271462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6720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123113" y="4310430"/>
            <a:ext cx="1770062" cy="1744663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401412" name="TextBox 61"/>
          <p:cNvSpPr txBox="1">
            <a:spLocks noChangeArrowheads="1"/>
          </p:cNvSpPr>
          <p:nvPr/>
        </p:nvSpPr>
        <p:spPr bwMode="auto">
          <a:xfrm>
            <a:off x="7234411" y="5156568"/>
            <a:ext cx="1572866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Socially</a:t>
            </a:r>
          </a:p>
          <a:p>
            <a:r>
              <a:rPr lang="en-US" dirty="0"/>
              <a:t>Assertive</a:t>
            </a:r>
          </a:p>
        </p:txBody>
      </p:sp>
      <p:pic>
        <p:nvPicPr>
          <p:cNvPr id="401414" name="Picture 6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6788" y="4273918"/>
            <a:ext cx="7362825" cy="1152525"/>
          </a:xfrm>
          <a:prstGeom prst="rect">
            <a:avLst/>
          </a:prstGeom>
          <a:noFill/>
          <a:effectLst/>
        </p:spPr>
      </p:pic>
      <p:pic>
        <p:nvPicPr>
          <p:cNvPr id="24582" name="Picture 6" descr="iStock_000001683818Small.jpg"/>
          <p:cNvPicPr>
            <a:picLocks noChangeAspect="1"/>
          </p:cNvPicPr>
          <p:nvPr/>
        </p:nvPicPr>
        <p:blipFill>
          <a:blip r:embed="rId4" cstate="print"/>
          <a:srcRect l="1755" t="2260" r="714"/>
          <a:stretch>
            <a:fillRect/>
          </a:stretch>
        </p:blipFill>
        <p:spPr bwMode="auto">
          <a:xfrm>
            <a:off x="2428875" y="1447800"/>
            <a:ext cx="4286250" cy="28575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7109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014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227013" y="4256455"/>
            <a:ext cx="1770062" cy="1744663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403459" name="TextBox 57"/>
          <p:cNvSpPr txBox="1">
            <a:spLocks noChangeArrowheads="1"/>
          </p:cNvSpPr>
          <p:nvPr/>
        </p:nvSpPr>
        <p:spPr bwMode="auto">
          <a:xfrm>
            <a:off x="353741" y="5153149"/>
            <a:ext cx="1500732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Socially</a:t>
            </a:r>
          </a:p>
          <a:p>
            <a:r>
              <a:rPr lang="en-US" dirty="0"/>
              <a:t>Cautious</a:t>
            </a:r>
          </a:p>
        </p:txBody>
      </p:sp>
      <p:pic>
        <p:nvPicPr>
          <p:cNvPr id="403460" name="Picture 4" descr="MPj038628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513" y="1606550"/>
            <a:ext cx="3990975" cy="263525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3462" name="Picture 6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4725" y="4277093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2942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034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227013" y="4267568"/>
            <a:ext cx="1770062" cy="1744662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123113" y="4310430"/>
            <a:ext cx="1770062" cy="1744663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405511" name="TextBox 57"/>
          <p:cNvSpPr txBox="1">
            <a:spLocks noChangeArrowheads="1"/>
          </p:cNvSpPr>
          <p:nvPr/>
        </p:nvSpPr>
        <p:spPr bwMode="auto">
          <a:xfrm>
            <a:off x="353741" y="5153149"/>
            <a:ext cx="1500732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Socially</a:t>
            </a:r>
          </a:p>
          <a:p>
            <a:r>
              <a:rPr lang="en-US" dirty="0"/>
              <a:t>Cautious</a:t>
            </a:r>
          </a:p>
        </p:txBody>
      </p:sp>
      <p:sp>
        <p:nvSpPr>
          <p:cNvPr id="405512" name="TextBox 61"/>
          <p:cNvSpPr txBox="1">
            <a:spLocks noChangeArrowheads="1"/>
          </p:cNvSpPr>
          <p:nvPr/>
        </p:nvSpPr>
        <p:spPr bwMode="auto">
          <a:xfrm>
            <a:off x="7234411" y="5153149"/>
            <a:ext cx="1572866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Socially</a:t>
            </a:r>
          </a:p>
          <a:p>
            <a:r>
              <a:rPr lang="en-US" dirty="0"/>
              <a:t>Assertive</a:t>
            </a:r>
          </a:p>
        </p:txBody>
      </p:sp>
      <p:pic>
        <p:nvPicPr>
          <p:cNvPr id="405513" name="Picture 9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4725" y="4273918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6328077" y="2411394"/>
            <a:ext cx="23704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spcAft>
                <a:spcPts val="1200"/>
              </a:spcAft>
              <a:defRPr sz="2400" b="1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defRPr>
            </a:lvl1pPr>
          </a:lstStyle>
          <a:p>
            <a:r>
              <a:rPr lang="en-US" dirty="0"/>
              <a:t>Dramatic</a:t>
            </a:r>
          </a:p>
          <a:p>
            <a:r>
              <a:rPr lang="en-US" dirty="0"/>
              <a:t>Shallow</a:t>
            </a:r>
          </a:p>
          <a:p>
            <a:r>
              <a:rPr lang="en-US" dirty="0"/>
              <a:t>Egotistical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413" y="2411394"/>
            <a:ext cx="31448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Insecure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Fearful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Stuck-up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01" y="1962750"/>
            <a:ext cx="3478999" cy="260925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</p:spPr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1564957"/>
            <a:ext cx="3643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1D3888"/>
                </a:solidFill>
              </a:rPr>
              <a:t>Trust and Respect</a:t>
            </a:r>
          </a:p>
        </p:txBody>
      </p:sp>
    </p:spTree>
    <p:extLst>
      <p:ext uri="{BB962C8B-B14F-4D97-AF65-F5344CB8AC3E}">
        <p14:creationId xmlns:p14="http://schemas.microsoft.com/office/powerpoint/2010/main" val="29470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227013" y="4267568"/>
            <a:ext cx="1770062" cy="1744662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123113" y="4310430"/>
            <a:ext cx="1770062" cy="1744663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405511" name="TextBox 57"/>
          <p:cNvSpPr txBox="1">
            <a:spLocks noChangeArrowheads="1"/>
          </p:cNvSpPr>
          <p:nvPr/>
        </p:nvSpPr>
        <p:spPr bwMode="auto">
          <a:xfrm>
            <a:off x="353741" y="5153149"/>
            <a:ext cx="1500732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 i="1" dirty="0">
                <a:solidFill>
                  <a:schemeClr val="tx2"/>
                </a:solidFill>
                <a:latin typeface="Arial" pitchFamily="34" charset="0"/>
              </a:rPr>
              <a:t>Socially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 i="1" dirty="0">
                <a:solidFill>
                  <a:schemeClr val="tx2"/>
                </a:solidFill>
                <a:latin typeface="Arial" pitchFamily="34" charset="0"/>
              </a:rPr>
              <a:t>Cautious</a:t>
            </a:r>
          </a:p>
        </p:txBody>
      </p:sp>
      <p:sp>
        <p:nvSpPr>
          <p:cNvPr id="405512" name="TextBox 61"/>
          <p:cNvSpPr txBox="1">
            <a:spLocks noChangeArrowheads="1"/>
          </p:cNvSpPr>
          <p:nvPr/>
        </p:nvSpPr>
        <p:spPr bwMode="auto">
          <a:xfrm>
            <a:off x="7234411" y="5153149"/>
            <a:ext cx="1572866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 i="1" dirty="0">
                <a:solidFill>
                  <a:schemeClr val="tx2"/>
                </a:solidFill>
                <a:latin typeface="Arial" pitchFamily="34" charset="0"/>
              </a:rPr>
              <a:t>Socially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 i="1" dirty="0">
                <a:solidFill>
                  <a:schemeClr val="tx2"/>
                </a:solidFill>
                <a:latin typeface="Arial" pitchFamily="34" charset="0"/>
              </a:rPr>
              <a:t>Assertive</a:t>
            </a:r>
          </a:p>
        </p:txBody>
      </p:sp>
      <p:pic>
        <p:nvPicPr>
          <p:cNvPr id="405513" name="Picture 9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4725" y="4273918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12" name="TextBox 11"/>
          <p:cNvSpPr txBox="1"/>
          <p:nvPr/>
        </p:nvSpPr>
        <p:spPr>
          <a:xfrm>
            <a:off x="6339332" y="2411394"/>
            <a:ext cx="23704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Confident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Self-assured</a:t>
            </a:r>
          </a:p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Outgoing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788" y="2411394"/>
            <a:ext cx="31448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Restrained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Humble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</a:rPr>
              <a:t>Reserved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8" y="1959100"/>
            <a:ext cx="3483864" cy="261290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</p:spPr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9400" y="1546030"/>
            <a:ext cx="3643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1D3888"/>
                </a:solidFill>
              </a:rPr>
              <a:t>Trust and Respect</a:t>
            </a:r>
          </a:p>
        </p:txBody>
      </p:sp>
    </p:spTree>
    <p:extLst>
      <p:ext uri="{BB962C8B-B14F-4D97-AF65-F5344CB8AC3E}">
        <p14:creationId xmlns:p14="http://schemas.microsoft.com/office/powerpoint/2010/main" val="39126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Pj04036380000[1]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850" y="1502503"/>
            <a:ext cx="2654300" cy="274955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4899" name="Picture 3" descr="Penc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825" y="1326657"/>
            <a:ext cx="3197888" cy="320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227013" y="4267568"/>
            <a:ext cx="1770062" cy="1744662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123113" y="4310430"/>
            <a:ext cx="1770062" cy="1744663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464903" name="TextBox 57"/>
          <p:cNvSpPr txBox="1">
            <a:spLocks noChangeArrowheads="1"/>
          </p:cNvSpPr>
          <p:nvPr/>
        </p:nvSpPr>
        <p:spPr bwMode="auto">
          <a:xfrm>
            <a:off x="353741" y="5153149"/>
            <a:ext cx="1500732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Socially</a:t>
            </a:r>
          </a:p>
          <a:p>
            <a:r>
              <a:rPr lang="en-US" dirty="0"/>
              <a:t>Cautious</a:t>
            </a:r>
          </a:p>
        </p:txBody>
      </p:sp>
      <p:sp>
        <p:nvSpPr>
          <p:cNvPr id="464904" name="TextBox 61"/>
          <p:cNvSpPr txBox="1">
            <a:spLocks noChangeArrowheads="1"/>
          </p:cNvSpPr>
          <p:nvPr/>
        </p:nvSpPr>
        <p:spPr bwMode="auto">
          <a:xfrm>
            <a:off x="7234411" y="5153149"/>
            <a:ext cx="1572866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Socially</a:t>
            </a:r>
          </a:p>
          <a:p>
            <a:r>
              <a:rPr lang="en-US" dirty="0"/>
              <a:t>Assertive</a:t>
            </a:r>
          </a:p>
        </p:txBody>
      </p:sp>
      <p:pic>
        <p:nvPicPr>
          <p:cNvPr id="464905" name="Picture 9" descr="Lin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4725" y="4273918"/>
            <a:ext cx="7362825" cy="1152525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12" name="Multiply 11"/>
          <p:cNvSpPr/>
          <p:nvPr/>
        </p:nvSpPr>
        <p:spPr bwMode="auto">
          <a:xfrm>
            <a:off x="2082358" y="4376924"/>
            <a:ext cx="988280" cy="988278"/>
          </a:xfrm>
          <a:prstGeom prst="mathMultiply">
            <a:avLst>
              <a:gd name="adj1" fmla="val 1533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6034582" y="4376924"/>
            <a:ext cx="988280" cy="988278"/>
          </a:xfrm>
          <a:prstGeom prst="mathMultiply">
            <a:avLst>
              <a:gd name="adj1" fmla="val 1533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4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227013" y="4267568"/>
            <a:ext cx="1770062" cy="1744662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123113" y="4310430"/>
            <a:ext cx="1770062" cy="1744663"/>
          </a:xfrm>
          <a:prstGeom prst="ellipse">
            <a:avLst/>
          </a:prstGeom>
          <a:solidFill>
            <a:srgbClr val="C9C9C9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itchFamily="34" charset="0"/>
            </a:endParaRPr>
          </a:p>
        </p:txBody>
      </p:sp>
      <p:sp>
        <p:nvSpPr>
          <p:cNvPr id="464903" name="TextBox 57"/>
          <p:cNvSpPr txBox="1">
            <a:spLocks noChangeArrowheads="1"/>
          </p:cNvSpPr>
          <p:nvPr/>
        </p:nvSpPr>
        <p:spPr bwMode="auto">
          <a:xfrm>
            <a:off x="353741" y="5153149"/>
            <a:ext cx="1500732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Socially</a:t>
            </a:r>
          </a:p>
          <a:p>
            <a:r>
              <a:rPr lang="en-US" dirty="0"/>
              <a:t>Cautious</a:t>
            </a:r>
          </a:p>
        </p:txBody>
      </p:sp>
      <p:sp>
        <p:nvSpPr>
          <p:cNvPr id="464904" name="TextBox 61"/>
          <p:cNvSpPr txBox="1">
            <a:spLocks noChangeArrowheads="1"/>
          </p:cNvSpPr>
          <p:nvPr/>
        </p:nvSpPr>
        <p:spPr bwMode="auto">
          <a:xfrm>
            <a:off x="7234411" y="5153149"/>
            <a:ext cx="1572866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80000"/>
              </a:lnSpc>
              <a:defRPr sz="24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Socially</a:t>
            </a:r>
          </a:p>
          <a:p>
            <a:r>
              <a:rPr lang="en-US" dirty="0"/>
              <a:t>Assertive</a:t>
            </a:r>
          </a:p>
        </p:txBody>
      </p:sp>
      <p:pic>
        <p:nvPicPr>
          <p:cNvPr id="464905" name="Picture 9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4725" y="4273918"/>
            <a:ext cx="7362825" cy="1152525"/>
          </a:xfrm>
          <a:prstGeom prst="rect">
            <a:avLst/>
          </a:prstGeom>
          <a:noFill/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44" y="1378629"/>
            <a:ext cx="1940272" cy="308888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  <a:endParaRPr lang="en-US" b="1" dirty="0"/>
          </a:p>
        </p:txBody>
      </p:sp>
      <p:sp>
        <p:nvSpPr>
          <p:cNvPr id="11" name="Multiply 10"/>
          <p:cNvSpPr/>
          <p:nvPr/>
        </p:nvSpPr>
        <p:spPr bwMode="auto">
          <a:xfrm>
            <a:off x="2082358" y="4376924"/>
            <a:ext cx="988280" cy="988278"/>
          </a:xfrm>
          <a:prstGeom prst="mathMultiply">
            <a:avLst>
              <a:gd name="adj1" fmla="val 1533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6034582" y="4376924"/>
            <a:ext cx="988280" cy="988278"/>
          </a:xfrm>
          <a:prstGeom prst="mathMultiply">
            <a:avLst>
              <a:gd name="adj1" fmla="val 1533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48680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30" name="Picture 3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39536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31" name="Picture 4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30011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32" name="Picture 5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20486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563144" y="3934700"/>
            <a:ext cx="2017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Accuracy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531394" y="2017000"/>
            <a:ext cx="2081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Decisions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3256757" y="2972675"/>
            <a:ext cx="2630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Environment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3817938" y="4842750"/>
            <a:ext cx="1508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chemeClr val="accent1"/>
                </a:solidFill>
              </a:rPr>
              <a:t>People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30363" y="2578100"/>
            <a:ext cx="5621337" cy="2859088"/>
            <a:chOff x="992" y="1266"/>
            <a:chExt cx="3576" cy="1801"/>
          </a:xfrm>
        </p:grpSpPr>
        <p:sp>
          <p:nvSpPr>
            <p:cNvPr id="407561" name="Line 9"/>
            <p:cNvSpPr>
              <a:spLocks noChangeShapeType="1"/>
            </p:cNvSpPr>
            <p:nvPr/>
          </p:nvSpPr>
          <p:spPr bwMode="auto">
            <a:xfrm flipH="1">
              <a:off x="1021" y="1266"/>
              <a:ext cx="3547" cy="616"/>
            </a:xfrm>
            <a:prstGeom prst="line">
              <a:avLst/>
            </a:prstGeom>
            <a:noFill/>
            <a:ln w="73025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07562" name="Line 10"/>
            <p:cNvSpPr>
              <a:spLocks noChangeShapeType="1"/>
            </p:cNvSpPr>
            <p:nvPr/>
          </p:nvSpPr>
          <p:spPr bwMode="auto">
            <a:xfrm flipH="1" flipV="1">
              <a:off x="992" y="2474"/>
              <a:ext cx="3575" cy="593"/>
            </a:xfrm>
            <a:prstGeom prst="line">
              <a:avLst/>
            </a:prstGeom>
            <a:noFill/>
            <a:ln w="73025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07563" name="Line 11"/>
            <p:cNvSpPr>
              <a:spLocks noChangeShapeType="1"/>
            </p:cNvSpPr>
            <p:nvPr/>
          </p:nvSpPr>
          <p:spPr bwMode="auto">
            <a:xfrm flipH="1">
              <a:off x="998" y="1875"/>
              <a:ext cx="0" cy="582"/>
            </a:xfrm>
            <a:prstGeom prst="line">
              <a:avLst/>
            </a:prstGeom>
            <a:noFill/>
            <a:ln w="73025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TextBox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681" y="4183062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TextBox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681" y="3200400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TextBox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894" y="2231719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30363" y="2578100"/>
            <a:ext cx="5702300" cy="2878138"/>
            <a:chOff x="1027" y="1266"/>
            <a:chExt cx="3592" cy="1813"/>
          </a:xfrm>
        </p:grpSpPr>
        <p:sp>
          <p:nvSpPr>
            <p:cNvPr id="407568" name="Line 16"/>
            <p:cNvSpPr>
              <a:spLocks noChangeShapeType="1"/>
            </p:cNvSpPr>
            <p:nvPr/>
          </p:nvSpPr>
          <p:spPr bwMode="auto">
            <a:xfrm>
              <a:off x="1044" y="1266"/>
              <a:ext cx="3547" cy="627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07569" name="Line 17"/>
            <p:cNvSpPr>
              <a:spLocks noChangeShapeType="1"/>
            </p:cNvSpPr>
            <p:nvPr/>
          </p:nvSpPr>
          <p:spPr bwMode="auto">
            <a:xfrm flipV="1">
              <a:off x="1027" y="2485"/>
              <a:ext cx="3592" cy="594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07570" name="Line 18"/>
            <p:cNvSpPr>
              <a:spLocks noChangeShapeType="1"/>
            </p:cNvSpPr>
            <p:nvPr/>
          </p:nvSpPr>
          <p:spPr bwMode="auto">
            <a:xfrm>
              <a:off x="4607" y="1887"/>
              <a:ext cx="6" cy="575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TextBox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681" y="2209800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TextBox 2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894" y="3197225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TextBox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681" y="5068887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TextBox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894" y="5110162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TextBox 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894" y="4151312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7578" name="Text Box 26"/>
          <p:cNvSpPr txBox="1">
            <a:spLocks noChangeArrowheads="1"/>
          </p:cNvSpPr>
          <p:nvPr/>
        </p:nvSpPr>
        <p:spPr bwMode="auto">
          <a:xfrm>
            <a:off x="609600" y="588963"/>
            <a:ext cx="6286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1D3888"/>
                </a:solidFill>
                <a:ea typeface="+mj-ea"/>
                <a:cs typeface="+mj-cs"/>
              </a:rPr>
              <a:t>PATTERN 1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09600" y="588963"/>
            <a:ext cx="6286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1D3888"/>
                </a:solidFill>
                <a:ea typeface="+mj-ea"/>
                <a:cs typeface="+mj-cs"/>
              </a:rPr>
              <a:t>PATTERN 2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609600" y="589002"/>
            <a:ext cx="6286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1D3888"/>
                </a:solidFill>
                <a:ea typeface="+mj-ea"/>
                <a:cs typeface="+mj-cs"/>
              </a:rPr>
              <a:t>PATTERN 1 and 2</a:t>
            </a:r>
          </a:p>
        </p:txBody>
      </p:sp>
    </p:spTree>
    <p:extLst>
      <p:ext uri="{BB962C8B-B14F-4D97-AF65-F5344CB8AC3E}">
        <p14:creationId xmlns:p14="http://schemas.microsoft.com/office/powerpoint/2010/main" val="12379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7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07578" grpId="0"/>
      <p:bldP spid="407578" grpId="1"/>
      <p:bldP spid="28" grpId="0"/>
      <p:bldP spid="28" grpId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609600"/>
            <a:ext cx="9144000" cy="2533650"/>
          </a:xfrm>
          <a:prstGeom prst="rect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35000">
                <a:schemeClr val="accent1">
                  <a:tint val="37000"/>
                  <a:satMod val="300000"/>
                  <a:alpha val="23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0" y="3124200"/>
            <a:ext cx="9144000" cy="299085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  <a:alpha val="50000"/>
                </a:schemeClr>
              </a:gs>
              <a:gs pos="72000">
                <a:srgbClr val="00AE00">
                  <a:alpha val="14949"/>
                </a:srgbClr>
              </a:gs>
              <a:gs pos="100000">
                <a:srgbClr val="DDE7FF">
                  <a:alpha val="0"/>
                </a:srgbClr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lIns="0" tIns="0" rIns="0" bIns="0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138" y="1951186"/>
            <a:ext cx="4291012" cy="402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0" y="2438400"/>
            <a:ext cx="1447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2403030" y="2544763"/>
            <a:ext cx="4268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i="1" dirty="0">
                <a:solidFill>
                  <a:schemeClr val="accent1"/>
                </a:solidFill>
              </a:rPr>
              <a:t>Observable Behavior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818188" y="1585913"/>
            <a:ext cx="2679700" cy="777875"/>
            <a:chOff x="3665" y="496"/>
            <a:chExt cx="1688" cy="490"/>
          </a:xfrm>
        </p:grpSpPr>
        <p:sp>
          <p:nvSpPr>
            <p:cNvPr id="15371" name="Text Box 36"/>
            <p:cNvSpPr txBox="1">
              <a:spLocks noChangeArrowheads="1"/>
            </p:cNvSpPr>
            <p:nvPr/>
          </p:nvSpPr>
          <p:spPr bwMode="auto">
            <a:xfrm>
              <a:off x="4143" y="496"/>
              <a:ext cx="121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chemeClr val="accent1"/>
                  </a:solidFill>
                </a:rPr>
                <a:t>Choice</a:t>
              </a:r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 flipV="1">
              <a:off x="3665" y="751"/>
              <a:ext cx="506" cy="235"/>
            </a:xfrm>
            <a:prstGeom prst="line">
              <a:avLst/>
            </a:prstGeom>
            <a:noFill/>
            <a:ln w="53975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50920" name="Rectangle 40"/>
          <p:cNvSpPr>
            <a:spLocks noChangeArrowheads="1"/>
          </p:cNvSpPr>
          <p:nvPr/>
        </p:nvSpPr>
        <p:spPr bwMode="auto">
          <a:xfrm>
            <a:off x="-130175" y="0"/>
            <a:ext cx="923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2036763" y="3814763"/>
            <a:ext cx="4921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i="1" dirty="0">
                <a:solidFill>
                  <a:schemeClr val="tx2"/>
                </a:solidFill>
              </a:rPr>
              <a:t>Total Personality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ICEBERG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48680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28" name="Picture 3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39536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29" name="Picture 4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30011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30" name="Picture 5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20486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563144" y="3934700"/>
            <a:ext cx="2017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Accuracy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531394" y="2017000"/>
            <a:ext cx="2081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Decisions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3256757" y="2972675"/>
            <a:ext cx="2630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Environment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3817938" y="4842750"/>
            <a:ext cx="1508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People</a:t>
            </a:r>
          </a:p>
        </p:txBody>
      </p:sp>
      <p:sp>
        <p:nvSpPr>
          <p:cNvPr id="409609" name="Line 9"/>
          <p:cNvSpPr>
            <a:spLocks noChangeShapeType="1"/>
          </p:cNvSpPr>
          <p:nvPr/>
        </p:nvSpPr>
        <p:spPr bwMode="auto">
          <a:xfrm flipH="1">
            <a:off x="1657350" y="2587625"/>
            <a:ext cx="7938" cy="2887663"/>
          </a:xfrm>
          <a:prstGeom prst="line">
            <a:avLst/>
          </a:prstGeom>
          <a:noFill/>
          <a:ln w="73025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6" name="TextBox 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9188" y="3188506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TextBox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776" y="2231244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TextBox 2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457" y="5101444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9614" name="Line 14"/>
          <p:cNvSpPr>
            <a:spLocks noChangeShapeType="1"/>
          </p:cNvSpPr>
          <p:nvPr/>
        </p:nvSpPr>
        <p:spPr bwMode="auto">
          <a:xfrm flipH="1">
            <a:off x="7242175" y="2568575"/>
            <a:ext cx="7938" cy="2887663"/>
          </a:xfrm>
          <a:prstGeom prst="line">
            <a:avLst/>
          </a:prstGeom>
          <a:noFill/>
          <a:ln w="73025">
            <a:solidFill>
              <a:srgbClr val="C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" name="TextBox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1251" y="4101319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TextBox 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888" y="5069694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TextBox 2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9251" y="4187044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TextBox 2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6394" y="3236131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TextBox 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888" y="2270931"/>
            <a:ext cx="731520" cy="731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1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127">
        <p:fade/>
      </p:transition>
    </mc:Choice>
    <mc:Fallback xmlns="">
      <p:transition spd="med" advTm="46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48680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31" name="Picture 3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39536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32" name="Picture 4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30011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33" name="Picture 5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20486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563144" y="3934700"/>
            <a:ext cx="2017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Accuracy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531394" y="2017000"/>
            <a:ext cx="2081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Decisions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256757" y="2972675"/>
            <a:ext cx="2630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Environment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3817938" y="4842750"/>
            <a:ext cx="1508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chemeClr val="accent1"/>
                </a:solidFill>
              </a:rPr>
              <a:t>People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653223" y="2608898"/>
            <a:ext cx="5624512" cy="2824162"/>
            <a:chOff x="1027" y="1285"/>
            <a:chExt cx="3543" cy="1779"/>
          </a:xfrm>
        </p:grpSpPr>
        <p:sp>
          <p:nvSpPr>
            <p:cNvPr id="456714" name="Line 10"/>
            <p:cNvSpPr>
              <a:spLocks noChangeShapeType="1"/>
            </p:cNvSpPr>
            <p:nvPr/>
          </p:nvSpPr>
          <p:spPr bwMode="auto">
            <a:xfrm flipH="1" flipV="1">
              <a:off x="1027" y="1894"/>
              <a:ext cx="3540" cy="593"/>
            </a:xfrm>
            <a:prstGeom prst="line">
              <a:avLst/>
            </a:prstGeom>
            <a:noFill/>
            <a:ln w="73025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15" name="Line 11"/>
            <p:cNvSpPr>
              <a:spLocks noChangeShapeType="1"/>
            </p:cNvSpPr>
            <p:nvPr/>
          </p:nvSpPr>
          <p:spPr bwMode="auto">
            <a:xfrm flipH="1">
              <a:off x="1033" y="1285"/>
              <a:ext cx="0" cy="582"/>
            </a:xfrm>
            <a:prstGeom prst="line">
              <a:avLst/>
            </a:prstGeom>
            <a:noFill/>
            <a:ln w="73025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30" name="Line 26"/>
            <p:cNvSpPr>
              <a:spLocks noChangeShapeType="1"/>
            </p:cNvSpPr>
            <p:nvPr/>
          </p:nvSpPr>
          <p:spPr bwMode="auto">
            <a:xfrm flipH="1">
              <a:off x="4570" y="2482"/>
              <a:ext cx="0" cy="582"/>
            </a:xfrm>
            <a:prstGeom prst="line">
              <a:avLst/>
            </a:prstGeom>
            <a:noFill/>
            <a:ln w="73025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592263" y="2590800"/>
            <a:ext cx="5702300" cy="2749550"/>
            <a:chOff x="1027" y="1327"/>
            <a:chExt cx="3592" cy="1732"/>
          </a:xfrm>
        </p:grpSpPr>
        <p:sp>
          <p:nvSpPr>
            <p:cNvPr id="456721" name="Line 17"/>
            <p:cNvSpPr>
              <a:spLocks noChangeShapeType="1"/>
            </p:cNvSpPr>
            <p:nvPr/>
          </p:nvSpPr>
          <p:spPr bwMode="auto">
            <a:xfrm flipV="1">
              <a:off x="1027" y="1915"/>
              <a:ext cx="3592" cy="594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22" name="Line 18"/>
            <p:cNvSpPr>
              <a:spLocks noChangeShapeType="1"/>
            </p:cNvSpPr>
            <p:nvPr/>
          </p:nvSpPr>
          <p:spPr bwMode="auto">
            <a:xfrm>
              <a:off x="4607" y="1327"/>
              <a:ext cx="6" cy="575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32" name="Line 28"/>
            <p:cNvSpPr>
              <a:spLocks noChangeShapeType="1"/>
            </p:cNvSpPr>
            <p:nvPr/>
          </p:nvSpPr>
          <p:spPr bwMode="auto">
            <a:xfrm>
              <a:off x="1034" y="2484"/>
              <a:ext cx="6" cy="575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10482" y="2206625"/>
            <a:ext cx="6353175" cy="3584575"/>
            <a:chOff x="509" y="605"/>
            <a:chExt cx="4002" cy="2258"/>
          </a:xfrm>
        </p:grpSpPr>
        <p:pic>
          <p:nvPicPr>
            <p:cNvPr id="21" name="TextBox 2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9" y="605"/>
              <a:ext cx="461" cy="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TextBox 2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6" y="1255"/>
              <a:ext cx="461" cy="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TextBox 1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0" y="2402"/>
              <a:ext cx="461" cy="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TextBox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8" y="1824"/>
              <a:ext cx="461" cy="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278731" y="2206625"/>
            <a:ext cx="6405563" cy="3575050"/>
            <a:chOff x="511" y="617"/>
            <a:chExt cx="4035" cy="2252"/>
          </a:xfrm>
        </p:grpSpPr>
        <p:pic>
          <p:nvPicPr>
            <p:cNvPr id="19" name="TextBox 1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2" y="617"/>
              <a:ext cx="461" cy="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TextBox 2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85" y="1223"/>
              <a:ext cx="461" cy="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TextBox 2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" y="1824"/>
              <a:ext cx="461" cy="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TextBox 1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" y="2408"/>
              <a:ext cx="461" cy="46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4 - LEARNED BALANCE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4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207">
        <p:fade/>
      </p:transition>
    </mc:Choice>
    <mc:Fallback xmlns="">
      <p:transition spd="med" advTm="59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48680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49" name="Picture 3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39536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50" name="Picture 4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30011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51" name="Picture 5" descr="L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2048608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563144" y="3934700"/>
            <a:ext cx="2017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Accuracy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531394" y="2017000"/>
            <a:ext cx="2081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Decisions</a:t>
            </a: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3256757" y="2972675"/>
            <a:ext cx="2630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Environment</a:t>
            </a: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3817938" y="4842750"/>
            <a:ext cx="1508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chemeClr val="accent1"/>
                </a:solidFill>
              </a:rPr>
              <a:t>People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593850" y="2582862"/>
            <a:ext cx="5734050" cy="2878138"/>
            <a:chOff x="992" y="1260"/>
            <a:chExt cx="3612" cy="1813"/>
          </a:xfrm>
        </p:grpSpPr>
        <p:sp>
          <p:nvSpPr>
            <p:cNvPr id="411656" name="Line 8"/>
            <p:cNvSpPr>
              <a:spLocks noChangeShapeType="1"/>
            </p:cNvSpPr>
            <p:nvPr/>
          </p:nvSpPr>
          <p:spPr bwMode="auto">
            <a:xfrm flipH="1">
              <a:off x="1056" y="1260"/>
              <a:ext cx="3512" cy="616"/>
            </a:xfrm>
            <a:prstGeom prst="line">
              <a:avLst/>
            </a:prstGeom>
            <a:noFill/>
            <a:ln w="73025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58" name="Line 10"/>
            <p:cNvSpPr>
              <a:spLocks noChangeShapeType="1"/>
            </p:cNvSpPr>
            <p:nvPr/>
          </p:nvSpPr>
          <p:spPr bwMode="auto">
            <a:xfrm flipH="1">
              <a:off x="992" y="2503"/>
              <a:ext cx="3612" cy="570"/>
            </a:xfrm>
            <a:prstGeom prst="line">
              <a:avLst/>
            </a:prstGeom>
            <a:noFill/>
            <a:ln w="73025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57" name="Line 9"/>
            <p:cNvSpPr>
              <a:spLocks noChangeShapeType="1"/>
            </p:cNvSpPr>
            <p:nvPr/>
          </p:nvSpPr>
          <p:spPr bwMode="auto">
            <a:xfrm flipH="1" flipV="1">
              <a:off x="1050" y="1881"/>
              <a:ext cx="3540" cy="593"/>
            </a:xfrm>
            <a:prstGeom prst="line">
              <a:avLst/>
            </a:prstGeom>
            <a:noFill/>
            <a:ln w="73025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630363" y="2592387"/>
            <a:ext cx="5702300" cy="2903538"/>
            <a:chOff x="1027" y="1266"/>
            <a:chExt cx="3592" cy="1829"/>
          </a:xfrm>
        </p:grpSpPr>
        <p:sp>
          <p:nvSpPr>
            <p:cNvPr id="411660" name="Line 12"/>
            <p:cNvSpPr>
              <a:spLocks noChangeShapeType="1"/>
            </p:cNvSpPr>
            <p:nvPr/>
          </p:nvSpPr>
          <p:spPr bwMode="auto">
            <a:xfrm>
              <a:off x="1044" y="1266"/>
              <a:ext cx="3547" cy="627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61" name="Line 13"/>
            <p:cNvSpPr>
              <a:spLocks noChangeShapeType="1"/>
            </p:cNvSpPr>
            <p:nvPr/>
          </p:nvSpPr>
          <p:spPr bwMode="auto">
            <a:xfrm flipV="1">
              <a:off x="1027" y="1891"/>
              <a:ext cx="3592" cy="594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62" name="Line 14"/>
            <p:cNvSpPr>
              <a:spLocks noChangeShapeType="1"/>
            </p:cNvSpPr>
            <p:nvPr/>
          </p:nvSpPr>
          <p:spPr bwMode="auto">
            <a:xfrm>
              <a:off x="1033" y="2520"/>
              <a:ext cx="6" cy="575"/>
            </a:xfrm>
            <a:prstGeom prst="line">
              <a:avLst/>
            </a:prstGeom>
            <a:noFill/>
            <a:ln w="73025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1296985" y="2249488"/>
            <a:ext cx="6410326" cy="3614738"/>
            <a:chOff x="853" y="1050"/>
            <a:chExt cx="4038" cy="2277"/>
          </a:xfrm>
        </p:grpSpPr>
        <p:pic>
          <p:nvPicPr>
            <p:cNvPr id="32803" name="TextBox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9" y="2256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4" name="TextBox 2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0" y="1650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5" name="TextBox 2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0" y="1050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6" name="TextBox 1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" y="2866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282702" y="2249488"/>
            <a:ext cx="6416676" cy="3605213"/>
            <a:chOff x="808" y="1050"/>
            <a:chExt cx="4042" cy="2271"/>
          </a:xfrm>
        </p:grpSpPr>
        <p:pic>
          <p:nvPicPr>
            <p:cNvPr id="3" name="TextBox 1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6" y="1050"/>
              <a:ext cx="461" cy="461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pic>
          <p:nvPicPr>
            <p:cNvPr id="27" name="TextBox 2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89" y="1656"/>
              <a:ext cx="461" cy="461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pic>
          <p:nvPicPr>
            <p:cNvPr id="18" name="TextBox 1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8" y="2860"/>
              <a:ext cx="461" cy="461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pic>
          <p:nvPicPr>
            <p:cNvPr id="26" name="TextBox 2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4" y="2251"/>
              <a:ext cx="461" cy="461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1643063" y="2592387"/>
            <a:ext cx="5605462" cy="2849563"/>
            <a:chOff x="1071" y="1266"/>
            <a:chExt cx="3531" cy="1795"/>
          </a:xfrm>
        </p:grpSpPr>
        <p:sp>
          <p:nvSpPr>
            <p:cNvPr id="411675" name="Line 27"/>
            <p:cNvSpPr>
              <a:spLocks noChangeShapeType="1"/>
            </p:cNvSpPr>
            <p:nvPr/>
          </p:nvSpPr>
          <p:spPr bwMode="auto">
            <a:xfrm>
              <a:off x="1071" y="1266"/>
              <a:ext cx="3513" cy="622"/>
            </a:xfrm>
            <a:prstGeom prst="line">
              <a:avLst/>
            </a:prstGeom>
            <a:noFill/>
            <a:ln w="730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76" name="Line 28"/>
            <p:cNvSpPr>
              <a:spLocks noChangeShapeType="1"/>
            </p:cNvSpPr>
            <p:nvPr/>
          </p:nvSpPr>
          <p:spPr bwMode="auto">
            <a:xfrm>
              <a:off x="4601" y="1846"/>
              <a:ext cx="1" cy="1215"/>
            </a:xfrm>
            <a:prstGeom prst="line">
              <a:avLst/>
            </a:prstGeom>
            <a:noFill/>
            <a:ln w="730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1311276" y="2209800"/>
            <a:ext cx="6384935" cy="3616325"/>
            <a:chOff x="862" y="1025"/>
            <a:chExt cx="4022" cy="2278"/>
          </a:xfrm>
        </p:grpSpPr>
        <p:pic>
          <p:nvPicPr>
            <p:cNvPr id="19" name="TextBox 1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2" y="1025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</p:pic>
        <p:pic>
          <p:nvPicPr>
            <p:cNvPr id="4" name="TextBox 1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16" y="1629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</p:pic>
        <p:pic>
          <p:nvPicPr>
            <p:cNvPr id="5" name="TextBox 1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3" y="2228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</p:pic>
        <p:pic>
          <p:nvPicPr>
            <p:cNvPr id="6" name="TextBox 1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1" y="2842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</p:pic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593850" y="2563812"/>
            <a:ext cx="5667375" cy="2897188"/>
            <a:chOff x="1040" y="1248"/>
            <a:chExt cx="3570" cy="1825"/>
          </a:xfrm>
        </p:grpSpPr>
        <p:sp>
          <p:nvSpPr>
            <p:cNvPr id="411703" name="Line 55"/>
            <p:cNvSpPr>
              <a:spLocks noChangeShapeType="1"/>
            </p:cNvSpPr>
            <p:nvPr/>
          </p:nvSpPr>
          <p:spPr bwMode="auto">
            <a:xfrm flipV="1">
              <a:off x="1040" y="2468"/>
              <a:ext cx="3535" cy="605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02" name="Line 54"/>
            <p:cNvSpPr>
              <a:spLocks noChangeShapeType="1"/>
            </p:cNvSpPr>
            <p:nvPr/>
          </p:nvSpPr>
          <p:spPr bwMode="auto">
            <a:xfrm>
              <a:off x="4603" y="1248"/>
              <a:ext cx="7" cy="1195"/>
            </a:xfrm>
            <a:prstGeom prst="line">
              <a:avLst/>
            </a:prstGeom>
            <a:noFill/>
            <a:ln w="7302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1287462" y="2247899"/>
            <a:ext cx="6408738" cy="3600450"/>
            <a:chOff x="823" y="1049"/>
            <a:chExt cx="4037" cy="2268"/>
          </a:xfrm>
        </p:grpSpPr>
        <p:pic>
          <p:nvPicPr>
            <p:cNvPr id="21" name="TextBox 2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99" y="2255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</p:pic>
        <p:pic>
          <p:nvPicPr>
            <p:cNvPr id="7" name="TextBox 2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75" y="1049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TextBox 2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87" y="1656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</p:pic>
        <p:pic>
          <p:nvPicPr>
            <p:cNvPr id="9" name="TextBox 2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" y="2856"/>
              <a:ext cx="46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</p:pic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5 - SITUATIONALLY APPROPRIATE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29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319">
        <p:fade/>
      </p:transition>
    </mc:Choice>
    <mc:Fallback xmlns="">
      <p:transition spd="med" advTm="593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" y="1709700"/>
            <a:ext cx="7047914" cy="4693911"/>
          </a:xfrm>
          <a:prstGeom prst="rect">
            <a:avLst/>
          </a:prstGeom>
        </p:spPr>
      </p:pic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AND 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2019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Our behavior makes an </a:t>
            </a:r>
            <a:r>
              <a:rPr lang="en-US" b="1" i="1" dirty="0">
                <a:solidFill>
                  <a:schemeClr val="accent1"/>
                </a:solidFill>
              </a:rPr>
              <a:t>IMPACT</a:t>
            </a:r>
            <a:r>
              <a:rPr lang="en-US" dirty="0"/>
              <a:t>.</a:t>
            </a:r>
            <a:endParaRPr lang="en-US" b="1" i="1" dirty="0">
              <a:solidFill>
                <a:schemeClr val="accent1"/>
              </a:solidFill>
            </a:endParaRPr>
          </a:p>
          <a:p>
            <a:pPr>
              <a:spcAft>
                <a:spcPts val="2400"/>
              </a:spcAft>
            </a:pPr>
            <a:r>
              <a:rPr lang="en-US" dirty="0"/>
              <a:t>When our </a:t>
            </a:r>
            <a:r>
              <a:rPr lang="en-US" b="1" i="1" dirty="0">
                <a:solidFill>
                  <a:schemeClr val="accent1"/>
                </a:solidFill>
              </a:rPr>
              <a:t>IMPACT</a:t>
            </a:r>
            <a:r>
              <a:rPr lang="en-US" dirty="0"/>
              <a:t> is positive, trust and respect increase.</a:t>
            </a:r>
          </a:p>
          <a:p>
            <a:pPr>
              <a:spcAft>
                <a:spcPts val="2400"/>
              </a:spcAft>
            </a:pPr>
            <a:r>
              <a:rPr lang="en-US" dirty="0"/>
              <a:t>When our </a:t>
            </a:r>
            <a:r>
              <a:rPr lang="en-US" b="1" i="1" dirty="0">
                <a:solidFill>
                  <a:schemeClr val="accent1"/>
                </a:solidFill>
              </a:rPr>
              <a:t>IMPACT</a:t>
            </a:r>
            <a:r>
              <a:rPr lang="en-US" dirty="0"/>
              <a:t> is negative, trust and respect decrease.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423988" y="609600"/>
            <a:ext cx="28321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indent="-742950">
              <a:defRPr/>
            </a:pPr>
            <a:r>
              <a:rPr lang="en-US" sz="4800" kern="0" dirty="0">
                <a:solidFill>
                  <a:srgbClr val="1D3888"/>
                </a:solidFill>
              </a:rPr>
              <a:t>INTENT</a:t>
            </a:r>
            <a:endParaRPr lang="en-US" sz="3600" kern="0" dirty="0">
              <a:solidFill>
                <a:srgbClr val="1D3888"/>
              </a:solidFill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4302760" y="1019175"/>
            <a:ext cx="64262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124450" y="657538"/>
            <a:ext cx="2933700" cy="72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700" kern="0" dirty="0">
                <a:solidFill>
                  <a:srgbClr val="005000"/>
                </a:solidFill>
              </a:rPr>
              <a:t>IMPACT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06" y="3515089"/>
            <a:ext cx="1359528" cy="1107985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 rot="-2206091">
            <a:off x="6831130" y="3976912"/>
            <a:ext cx="1189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CC0000"/>
                </a:solidFill>
              </a:rPr>
              <a:t>TOXIC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31" y="3291840"/>
            <a:ext cx="1192449" cy="13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01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/>
      <p:bldP spid="17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KEY POINTS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15835"/>
            <a:ext cx="8001000" cy="3589566"/>
          </a:xfrm>
        </p:spPr>
        <p:txBody>
          <a:bodyPr/>
          <a:lstStyle/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n-US" dirty="0"/>
              <a:t>We need to know our </a:t>
            </a:r>
            <a:r>
              <a:rPr lang="en-US" b="1" i="1" dirty="0">
                <a:solidFill>
                  <a:schemeClr val="accent1"/>
                </a:solidFill>
              </a:rPr>
              <a:t>IMPACT</a:t>
            </a:r>
            <a:r>
              <a:rPr lang="en-US" dirty="0"/>
              <a:t>.</a:t>
            </a:r>
            <a:endParaRPr lang="en-US" b="1" i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People guess our </a:t>
            </a:r>
            <a:r>
              <a:rPr lang="en-US" sz="2800" b="1" i="1" dirty="0">
                <a:solidFill>
                  <a:schemeClr val="accent1"/>
                </a:solidFill>
              </a:rPr>
              <a:t>INTENT</a:t>
            </a:r>
            <a:r>
              <a:rPr lang="en-US" dirty="0"/>
              <a:t>  based upon our </a:t>
            </a:r>
            <a:r>
              <a:rPr lang="en-US" sz="2800" b="1" i="1" dirty="0">
                <a:solidFill>
                  <a:schemeClr val="accent1"/>
                </a:solidFill>
              </a:rPr>
              <a:t>IMPACT</a:t>
            </a:r>
            <a:r>
              <a:rPr lang="en-US" dirty="0"/>
              <a:t> so…</a:t>
            </a:r>
          </a:p>
          <a:p>
            <a:pPr lvl="1"/>
            <a:r>
              <a:rPr lang="en-US" dirty="0"/>
              <a:t>Even if our </a:t>
            </a:r>
            <a:r>
              <a:rPr lang="en-US" sz="2800" b="1" i="1" dirty="0">
                <a:solidFill>
                  <a:schemeClr val="accent1"/>
                </a:solidFill>
              </a:rPr>
              <a:t>INTENT</a:t>
            </a:r>
            <a:r>
              <a:rPr lang="en-US" dirty="0"/>
              <a:t>  is positive our </a:t>
            </a:r>
            <a:r>
              <a:rPr lang="en-US" sz="2800" b="1" i="1" dirty="0">
                <a:solidFill>
                  <a:schemeClr val="accent1"/>
                </a:solidFill>
              </a:rPr>
              <a:t>IMPACT</a:t>
            </a:r>
            <a:r>
              <a:rPr lang="en-US" dirty="0"/>
              <a:t> can be negative.</a:t>
            </a:r>
          </a:p>
          <a:p>
            <a:pPr>
              <a:spcBef>
                <a:spcPts val="3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/>
              <a:t>We can choose behaviors that create </a:t>
            </a:r>
            <a:br>
              <a:rPr lang="en-US" dirty="0"/>
            </a:br>
            <a:r>
              <a:rPr lang="en-US" dirty="0"/>
              <a:t>positive </a:t>
            </a:r>
            <a:r>
              <a:rPr lang="en-US" b="1" i="1" dirty="0">
                <a:solidFill>
                  <a:schemeClr val="accent1"/>
                </a:solidFill>
              </a:rPr>
              <a:t>IMPACT</a:t>
            </a:r>
            <a:r>
              <a:rPr lang="en-US" dirty="0"/>
              <a:t>.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44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ChangeArrowheads="1"/>
          </p:cNvSpPr>
          <p:nvPr/>
        </p:nvSpPr>
        <p:spPr bwMode="auto">
          <a:xfrm>
            <a:off x="746125" y="1457016"/>
            <a:ext cx="7178675" cy="354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571500" lvl="0" indent="-5715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To make behavior pattern information easier to remember and apply, we convert the four lines to two lines.</a:t>
            </a:r>
          </a:p>
          <a:p>
            <a:pPr marL="571500" lvl="0" indent="-5715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This creates a four quadrant model that identifies an individual’s behavior pattern.</a:t>
            </a:r>
          </a:p>
          <a:p>
            <a:pPr marL="571500" lvl="0" indent="-5715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We call these four different patterns </a:t>
            </a:r>
            <a:r>
              <a:rPr lang="en-US" sz="2600" kern="0">
                <a:solidFill>
                  <a:srgbClr val="000000"/>
                </a:solidFill>
                <a:latin typeface="Arial"/>
              </a:rPr>
              <a:t>Behavior Styles.</a:t>
            </a:r>
            <a:endParaRPr lang="en-US" sz="2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</p:spPr>
        <p:txBody>
          <a:bodyPr/>
          <a:lstStyle/>
          <a:p>
            <a:r>
              <a:rPr lang="en-US" dirty="0"/>
              <a:t>FROM FOUR TO TWO LINES</a:t>
            </a:r>
          </a:p>
        </p:txBody>
      </p:sp>
    </p:spTree>
    <p:extLst>
      <p:ext uri="{BB962C8B-B14F-4D97-AF65-F5344CB8AC3E}">
        <p14:creationId xmlns:p14="http://schemas.microsoft.com/office/powerpoint/2010/main" val="1805588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77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7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Documents and Settings\brumas\Desktop\Effectiveness Workbook\images\cross_anim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43198" r="5183" b="37448"/>
          <a:stretch>
            <a:fillRect/>
          </a:stretch>
        </p:blipFill>
        <p:spPr bwMode="auto">
          <a:xfrm>
            <a:off x="1676400" y="1817822"/>
            <a:ext cx="5410200" cy="8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2600" i="1" dirty="0">
                <a:solidFill>
                  <a:schemeClr val="accent1"/>
                </a:solidFill>
                <a:latin typeface="Arial"/>
                <a:ea typeface="+mn-ea"/>
                <a:cs typeface="+mn-cs"/>
              </a:rPr>
              <a:t>How do you tend to go about getting things done?</a:t>
            </a:r>
          </a:p>
        </p:txBody>
      </p:sp>
      <p:sp>
        <p:nvSpPr>
          <p:cNvPr id="30" name="Rectangle 69"/>
          <p:cNvSpPr>
            <a:spLocks noChangeArrowheads="1"/>
          </p:cNvSpPr>
          <p:nvPr/>
        </p:nvSpPr>
        <p:spPr bwMode="auto">
          <a:xfrm>
            <a:off x="457200" y="2056323"/>
            <a:ext cx="1413850" cy="38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algn="ctr" defTabSz="627063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PROCESS</a:t>
            </a:r>
          </a:p>
        </p:txBody>
      </p:sp>
      <p:sp>
        <p:nvSpPr>
          <p:cNvPr id="31" name="Rectangle 70"/>
          <p:cNvSpPr>
            <a:spLocks noChangeArrowheads="1"/>
          </p:cNvSpPr>
          <p:nvPr/>
        </p:nvSpPr>
        <p:spPr bwMode="auto">
          <a:xfrm>
            <a:off x="7024600" y="2050472"/>
            <a:ext cx="1814600" cy="38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algn="ctr" defTabSz="627063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EXPEDIENCE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6972" y="2971800"/>
            <a:ext cx="3221628" cy="2677656"/>
          </a:xfrm>
          <a:prstGeom prst="rect">
            <a:avLst/>
          </a:prstGeom>
          <a:solidFill>
            <a:srgbClr val="EAEAEA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</a:rPr>
              <a:t>Process focused individuals tend to take a more systematic approach to their work and are concerned with </a:t>
            </a:r>
            <a:r>
              <a:rPr lang="en-US" sz="2400" b="1" dirty="0">
                <a:solidFill>
                  <a:schemeClr val="accent1"/>
                </a:solidFill>
                <a:latin typeface="Arial" pitchFamily="34" charset="0"/>
              </a:rPr>
              <a:t>how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b="1" dirty="0">
                <a:solidFill>
                  <a:srgbClr val="005000"/>
                </a:solidFill>
                <a:latin typeface="Arial" pitchFamily="34" charset="0"/>
              </a:rPr>
              <a:t>the work is done.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2030" y="2971800"/>
            <a:ext cx="3243770" cy="2677656"/>
          </a:xfrm>
          <a:prstGeom prst="rect">
            <a:avLst/>
          </a:prstGeom>
          <a:solidFill>
            <a:srgbClr val="EAEAEA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</a:rPr>
              <a:t>Expedience focused individuals tend to take a “big-picture” approach to their work and are concerned with </a:t>
            </a:r>
            <a:r>
              <a:rPr lang="en-US" sz="2400" b="1" dirty="0">
                <a:solidFill>
                  <a:srgbClr val="005000"/>
                </a:solidFill>
                <a:latin typeface="Arial" pitchFamily="34" charset="0"/>
              </a:rPr>
              <a:t>how quickly work is done.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2040709"/>
            <a:ext cx="247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7063"/>
            <a:r>
              <a:rPr lang="en-US" sz="18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903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56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Documents and Settings\brumas\Desktop\Effectiveness Workbook\images\cross_anim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43198" r="5183" b="37448"/>
          <a:stretch>
            <a:fillRect/>
          </a:stretch>
        </p:blipFill>
        <p:spPr bwMode="auto">
          <a:xfrm rot="16200000">
            <a:off x="-1041954" y="3820063"/>
            <a:ext cx="4383056" cy="8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 Single Corner Rectangle 23"/>
          <p:cNvSpPr/>
          <p:nvPr/>
        </p:nvSpPr>
        <p:spPr>
          <a:xfrm>
            <a:off x="1775951" y="4595336"/>
            <a:ext cx="6834649" cy="1272064"/>
          </a:xfrm>
          <a:prstGeom prst="round1Rect">
            <a:avLst>
              <a:gd name="adj" fmla="val 0"/>
            </a:avLst>
          </a:prstGeom>
          <a:solidFill>
            <a:srgbClr val="EAEAEA">
              <a:alpha val="8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1775951" y="2450365"/>
            <a:ext cx="6834649" cy="1188364"/>
          </a:xfrm>
          <a:prstGeom prst="round1Rect">
            <a:avLst>
              <a:gd name="adj" fmla="val 0"/>
            </a:avLst>
          </a:prstGeom>
          <a:solidFill>
            <a:srgbClr val="EAEAEA">
              <a:alpha val="8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105"/>
            <a:ext cx="8229600" cy="786384"/>
          </a:xfrm>
        </p:spPr>
        <p:txBody>
          <a:bodyPr/>
          <a:lstStyle/>
          <a:p>
            <a:r>
              <a:rPr lang="en-US" dirty="0"/>
              <a:t>EMOTIONS</a:t>
            </a:r>
            <a:br>
              <a:rPr lang="en-US" dirty="0"/>
            </a:br>
            <a:r>
              <a:rPr lang="en-US" sz="2600" i="1" dirty="0">
                <a:solidFill>
                  <a:schemeClr val="accent1"/>
                </a:solidFill>
                <a:latin typeface="Arial"/>
                <a:ea typeface="+mn-ea"/>
                <a:cs typeface="+mn-cs"/>
              </a:rPr>
              <a:t>How do you tend to interact with others?</a:t>
            </a:r>
          </a:p>
        </p:txBody>
      </p:sp>
      <p:sp>
        <p:nvSpPr>
          <p:cNvPr id="30" name="Rectangle 69"/>
          <p:cNvSpPr>
            <a:spLocks noChangeArrowheads="1"/>
          </p:cNvSpPr>
          <p:nvPr/>
        </p:nvSpPr>
        <p:spPr bwMode="auto">
          <a:xfrm>
            <a:off x="210665" y="1768496"/>
            <a:ext cx="1912383" cy="38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algn="ctr" defTabSz="627063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CONTROLLED</a:t>
            </a:r>
          </a:p>
        </p:txBody>
      </p:sp>
      <p:sp>
        <p:nvSpPr>
          <p:cNvPr id="31" name="Rectangle 70"/>
          <p:cNvSpPr>
            <a:spLocks noChangeArrowheads="1"/>
          </p:cNvSpPr>
          <p:nvPr/>
        </p:nvSpPr>
        <p:spPr bwMode="auto">
          <a:xfrm>
            <a:off x="269931" y="6201579"/>
            <a:ext cx="1827424" cy="38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algn="ctr" defTabSz="627063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RESPONSIVE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78575" y="24384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</a:rPr>
              <a:t>Controlled individuals tend to limit the amount of emotion they show and focus energy on </a:t>
            </a:r>
            <a:r>
              <a:rPr lang="en-US" sz="2400" b="1" dirty="0">
                <a:solidFill>
                  <a:schemeClr val="accent1"/>
                </a:solidFill>
                <a:latin typeface="Arial" pitchFamily="34" charset="0"/>
              </a:rPr>
              <a:t>what the work is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0474" y="4648200"/>
            <a:ext cx="6770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</a:rPr>
              <a:t>Responsive individuals tend to easily express their emotions and focus energy on </a:t>
            </a:r>
            <a:r>
              <a:rPr lang="en-US" sz="2400" b="1" dirty="0">
                <a:solidFill>
                  <a:schemeClr val="accent1"/>
                </a:solidFill>
                <a:latin typeface="Arial" pitchFamily="34" charset="0"/>
              </a:rPr>
              <a:t>the people involved in and doing </a:t>
            </a:r>
            <a:r>
              <a:rPr lang="en-US" sz="2400" b="1" dirty="0">
                <a:solidFill>
                  <a:srgbClr val="005000"/>
                </a:solidFill>
                <a:latin typeface="Arial" pitchFamily="34" charset="0"/>
              </a:rPr>
              <a:t>the work.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5338" y="2895600"/>
            <a:ext cx="408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7063"/>
            <a:r>
              <a:rPr lang="en-US" sz="1800" dirty="0"/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23913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30" grpId="0"/>
      <p:bldP spid="31" grpId="0"/>
      <p:bldP spid="56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0"/>
          <p:cNvSpPr>
            <a:spLocks noChangeArrowheads="1"/>
          </p:cNvSpPr>
          <p:nvPr/>
        </p:nvSpPr>
        <p:spPr bwMode="auto">
          <a:xfrm>
            <a:off x="4573588" y="1680919"/>
            <a:ext cx="2216150" cy="2165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en-US" sz="240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42692" name="Picture 4" descr="C:\Documents and Settings\brumas\Desktop\Effectiveness Workbook\images\crosshairs_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50875"/>
            <a:ext cx="8275637" cy="620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3" name="Picture 5" descr="C:\Documents and Settings\brumas\Desktop\Effectiveness Workbook\images\cross_anim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43198" r="5183" b="37448"/>
          <a:stretch>
            <a:fillRect/>
          </a:stretch>
        </p:blipFill>
        <p:spPr bwMode="auto">
          <a:xfrm>
            <a:off x="1939925" y="3509719"/>
            <a:ext cx="517366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4135" name="Rectangle 7"/>
          <p:cNvSpPr>
            <a:spLocks noChangeArrowheads="1"/>
          </p:cNvSpPr>
          <p:nvPr/>
        </p:nvSpPr>
        <p:spPr bwMode="auto">
          <a:xfrm>
            <a:off x="1447800" y="1176094"/>
            <a:ext cx="6088063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4136" name="Rectangle 8"/>
          <p:cNvSpPr>
            <a:spLocks noChangeArrowheads="1"/>
          </p:cNvSpPr>
          <p:nvPr/>
        </p:nvSpPr>
        <p:spPr bwMode="auto">
          <a:xfrm>
            <a:off x="1447800" y="1176094"/>
            <a:ext cx="6088063" cy="60531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69"/>
          <p:cNvSpPr>
            <a:spLocks noChangeArrowheads="1"/>
          </p:cNvSpPr>
          <p:nvPr/>
        </p:nvSpPr>
        <p:spPr bwMode="auto">
          <a:xfrm>
            <a:off x="1755773" y="2992194"/>
            <a:ext cx="328617" cy="180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7788" tIns="39688" rIns="77788" bIns="39688">
            <a:spAutoFit/>
          </a:bodyPr>
          <a:lstStyle/>
          <a:p>
            <a:pPr algn="ctr" defTabSz="627063">
              <a:defRPr/>
            </a:pPr>
            <a:r>
              <a:rPr lang="en-US" sz="1600" baseline="0" dirty="0"/>
              <a:t>P</a:t>
            </a:r>
          </a:p>
          <a:p>
            <a:pPr algn="ctr" defTabSz="627063">
              <a:defRPr/>
            </a:pPr>
            <a:r>
              <a:rPr lang="en-US" sz="1600" baseline="0" dirty="0"/>
              <a:t>R</a:t>
            </a:r>
          </a:p>
          <a:p>
            <a:pPr algn="ctr" defTabSz="627063">
              <a:defRPr/>
            </a:pPr>
            <a:r>
              <a:rPr lang="en-US" sz="1600" baseline="0" dirty="0"/>
              <a:t>O</a:t>
            </a:r>
          </a:p>
          <a:p>
            <a:pPr algn="ctr" defTabSz="627063">
              <a:defRPr/>
            </a:pPr>
            <a:r>
              <a:rPr lang="en-US" sz="1600" baseline="0" dirty="0"/>
              <a:t>C</a:t>
            </a:r>
          </a:p>
          <a:p>
            <a:pPr algn="ctr" defTabSz="627063">
              <a:defRPr/>
            </a:pPr>
            <a:r>
              <a:rPr lang="en-US" sz="1600" baseline="0" dirty="0"/>
              <a:t>E</a:t>
            </a:r>
          </a:p>
          <a:p>
            <a:pPr algn="ctr" defTabSz="627063">
              <a:defRPr/>
            </a:pPr>
            <a:r>
              <a:rPr lang="en-US" sz="1600" baseline="0" dirty="0"/>
              <a:t>S</a:t>
            </a:r>
          </a:p>
          <a:p>
            <a:pPr algn="ctr" defTabSz="627063">
              <a:defRPr/>
            </a:pPr>
            <a:r>
              <a:rPr lang="en-US" sz="1600" baseline="0" dirty="0"/>
              <a:t>S</a:t>
            </a:r>
          </a:p>
        </p:txBody>
      </p:sp>
      <p:sp>
        <p:nvSpPr>
          <p:cNvPr id="20" name="Rectangle 70"/>
          <p:cNvSpPr>
            <a:spLocks noChangeArrowheads="1"/>
          </p:cNvSpPr>
          <p:nvPr/>
        </p:nvSpPr>
        <p:spPr bwMode="auto">
          <a:xfrm>
            <a:off x="7065961" y="2636594"/>
            <a:ext cx="328617" cy="2542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7788" tIns="39688" rIns="77788" bIns="39688">
            <a:spAutoFit/>
          </a:bodyPr>
          <a:lstStyle/>
          <a:p>
            <a:pPr algn="ctr" defTabSz="627063">
              <a:defRPr/>
            </a:pPr>
            <a:r>
              <a:rPr lang="en-US" sz="1600" baseline="0" dirty="0"/>
              <a:t>E</a:t>
            </a:r>
          </a:p>
          <a:p>
            <a:pPr algn="ctr" defTabSz="627063">
              <a:defRPr/>
            </a:pPr>
            <a:r>
              <a:rPr lang="en-US" sz="1600" baseline="0" dirty="0"/>
              <a:t>X</a:t>
            </a:r>
          </a:p>
          <a:p>
            <a:pPr algn="ctr" defTabSz="627063">
              <a:defRPr/>
            </a:pPr>
            <a:r>
              <a:rPr lang="en-US" sz="1600" baseline="0" dirty="0"/>
              <a:t>P</a:t>
            </a:r>
          </a:p>
          <a:p>
            <a:pPr algn="ctr" defTabSz="627063">
              <a:defRPr/>
            </a:pPr>
            <a:r>
              <a:rPr lang="en-US" sz="1600" baseline="0" dirty="0"/>
              <a:t>E</a:t>
            </a:r>
          </a:p>
          <a:p>
            <a:pPr algn="ctr" defTabSz="627063">
              <a:defRPr/>
            </a:pPr>
            <a:r>
              <a:rPr lang="en-US" sz="1600" baseline="0" dirty="0"/>
              <a:t>D</a:t>
            </a:r>
          </a:p>
          <a:p>
            <a:pPr algn="ctr" defTabSz="627063">
              <a:defRPr/>
            </a:pPr>
            <a:r>
              <a:rPr lang="en-US" sz="1600" baseline="0" dirty="0"/>
              <a:t>I</a:t>
            </a:r>
          </a:p>
          <a:p>
            <a:pPr algn="ctr" defTabSz="627063">
              <a:defRPr/>
            </a:pPr>
            <a:r>
              <a:rPr lang="en-US" sz="1600" baseline="0" dirty="0"/>
              <a:t>E</a:t>
            </a:r>
          </a:p>
          <a:p>
            <a:pPr algn="ctr" defTabSz="627063">
              <a:defRPr/>
            </a:pPr>
            <a:r>
              <a:rPr lang="en-US" sz="1600" baseline="0" dirty="0"/>
              <a:t>N</a:t>
            </a:r>
          </a:p>
          <a:p>
            <a:pPr algn="ctr" defTabSz="627063">
              <a:defRPr/>
            </a:pPr>
            <a:r>
              <a:rPr lang="en-US" sz="1600" baseline="0" dirty="0"/>
              <a:t>C</a:t>
            </a:r>
          </a:p>
          <a:p>
            <a:pPr algn="ctr" defTabSz="627063">
              <a:defRPr/>
            </a:pPr>
            <a:r>
              <a:rPr lang="en-US" sz="1600" baseline="0" dirty="0"/>
              <a:t>E</a:t>
            </a:r>
          </a:p>
        </p:txBody>
      </p:sp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3706813" y="1139581"/>
            <a:ext cx="1703387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7788" tIns="39688" rIns="77788" bIns="39688">
            <a:spAutoFit/>
          </a:bodyPr>
          <a:lstStyle/>
          <a:p>
            <a:pPr defTabSz="627063">
              <a:defRPr/>
            </a:pPr>
            <a:r>
              <a:rPr lang="en-US" sz="1600" baseline="0" dirty="0"/>
              <a:t>CONTROLLED</a:t>
            </a:r>
          </a:p>
        </p:txBody>
      </p:sp>
      <p:sp>
        <p:nvSpPr>
          <p:cNvPr id="22" name="Rectangle 72"/>
          <p:cNvSpPr>
            <a:spLocks noChangeArrowheads="1"/>
          </p:cNvSpPr>
          <p:nvPr/>
        </p:nvSpPr>
        <p:spPr bwMode="auto">
          <a:xfrm>
            <a:off x="3749675" y="6424369"/>
            <a:ext cx="1638270" cy="326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7788" tIns="39688" rIns="77788" bIns="39688">
            <a:spAutoFit/>
          </a:bodyPr>
          <a:lstStyle/>
          <a:p>
            <a:pPr defTabSz="627063">
              <a:defRPr/>
            </a:pPr>
            <a:r>
              <a:rPr lang="en-US" sz="1600" baseline="0" dirty="0"/>
              <a:t>RESPONSIVE</a:t>
            </a:r>
          </a:p>
        </p:txBody>
      </p:sp>
      <p:sp>
        <p:nvSpPr>
          <p:cNvPr id="67603" name="Rectangle 75"/>
          <p:cNvSpPr>
            <a:spLocks noChangeArrowheads="1"/>
          </p:cNvSpPr>
          <p:nvPr/>
        </p:nvSpPr>
        <p:spPr bwMode="auto">
          <a:xfrm>
            <a:off x="2831968" y="2065375"/>
            <a:ext cx="900889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baseline="0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67604" name="Rectangle 76"/>
          <p:cNvSpPr>
            <a:spLocks noChangeArrowheads="1"/>
          </p:cNvSpPr>
          <p:nvPr/>
        </p:nvSpPr>
        <p:spPr bwMode="auto">
          <a:xfrm>
            <a:off x="5302912" y="2065375"/>
            <a:ext cx="900889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baseline="0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67605" name="Rectangle 77"/>
          <p:cNvSpPr>
            <a:spLocks noChangeArrowheads="1"/>
          </p:cNvSpPr>
          <p:nvPr/>
        </p:nvSpPr>
        <p:spPr bwMode="auto">
          <a:xfrm>
            <a:off x="2770188" y="3022356"/>
            <a:ext cx="1006430" cy="295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Analyzer</a:t>
            </a:r>
          </a:p>
        </p:txBody>
      </p:sp>
      <p:sp>
        <p:nvSpPr>
          <p:cNvPr id="67606" name="Rectangle 78"/>
          <p:cNvSpPr>
            <a:spLocks noChangeArrowheads="1"/>
          </p:cNvSpPr>
          <p:nvPr/>
        </p:nvSpPr>
        <p:spPr bwMode="auto">
          <a:xfrm>
            <a:off x="5170488" y="3022356"/>
            <a:ext cx="1139415" cy="295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</a:p>
        </p:txBody>
      </p:sp>
      <p:sp>
        <p:nvSpPr>
          <p:cNvPr id="67601" name="Rectangle 73"/>
          <p:cNvSpPr>
            <a:spLocks noChangeArrowheads="1"/>
          </p:cNvSpPr>
          <p:nvPr/>
        </p:nvSpPr>
        <p:spPr bwMode="auto">
          <a:xfrm>
            <a:off x="2862425" y="4417911"/>
            <a:ext cx="849593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baseline="0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67602" name="Rectangle 74"/>
          <p:cNvSpPr>
            <a:spLocks noChangeArrowheads="1"/>
          </p:cNvSpPr>
          <p:nvPr/>
        </p:nvSpPr>
        <p:spPr bwMode="auto">
          <a:xfrm>
            <a:off x="5333369" y="4417911"/>
            <a:ext cx="849593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baseline="0" dirty="0">
                <a:solidFill>
                  <a:schemeClr val="accent1"/>
                </a:solidFill>
              </a:rPr>
              <a:t>P</a:t>
            </a:r>
          </a:p>
        </p:txBody>
      </p:sp>
      <p:sp>
        <p:nvSpPr>
          <p:cNvPr id="67607" name="Rectangle 79"/>
          <p:cNvSpPr>
            <a:spLocks noChangeArrowheads="1"/>
          </p:cNvSpPr>
          <p:nvPr/>
        </p:nvSpPr>
        <p:spPr bwMode="auto">
          <a:xfrm>
            <a:off x="2727325" y="5394081"/>
            <a:ext cx="1085234" cy="295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Stabilizer</a:t>
            </a:r>
          </a:p>
        </p:txBody>
      </p:sp>
      <p:sp>
        <p:nvSpPr>
          <p:cNvPr id="67608" name="Rectangle 80"/>
          <p:cNvSpPr>
            <a:spLocks noChangeArrowheads="1"/>
          </p:cNvSpPr>
          <p:nvPr/>
        </p:nvSpPr>
        <p:spPr bwMode="auto">
          <a:xfrm>
            <a:off x="5160963" y="5394081"/>
            <a:ext cx="1157241" cy="295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Persuader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98970" y="1933331"/>
            <a:ext cx="303213" cy="4013200"/>
            <a:chOff x="2771" y="1032"/>
            <a:chExt cx="191" cy="2528"/>
          </a:xfrm>
          <a:effectLst/>
        </p:grpSpPr>
        <p:sp>
          <p:nvSpPr>
            <p:cNvPr id="23602" name="Rectangle 69"/>
            <p:cNvSpPr>
              <a:spLocks noChangeArrowheads="1"/>
            </p:cNvSpPr>
            <p:nvPr/>
          </p:nvSpPr>
          <p:spPr bwMode="auto">
            <a:xfrm>
              <a:off x="2771" y="2579"/>
              <a:ext cx="190" cy="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9688" rIns="77788" bIns="39688">
              <a:spAutoFit/>
            </a:bodyPr>
            <a:lstStyle/>
            <a:p>
              <a:pPr algn="ctr" defTabSz="627063"/>
              <a:r>
                <a:rPr lang="en-US" sz="1200" baseline="0"/>
                <a:t>E</a:t>
              </a:r>
              <a:br>
                <a:rPr lang="en-US" sz="1200" baseline="0"/>
              </a:br>
              <a:r>
                <a:rPr lang="en-US" sz="1200" baseline="0"/>
                <a:t>M</a:t>
              </a:r>
            </a:p>
            <a:p>
              <a:pPr algn="ctr" defTabSz="627063"/>
              <a:r>
                <a:rPr lang="en-US" sz="1200" baseline="0"/>
                <a:t>O</a:t>
              </a:r>
            </a:p>
            <a:p>
              <a:pPr algn="ctr" defTabSz="627063"/>
              <a:r>
                <a:rPr lang="en-US" sz="1200" baseline="0"/>
                <a:t>T</a:t>
              </a:r>
            </a:p>
            <a:p>
              <a:pPr algn="ctr" defTabSz="627063"/>
              <a:r>
                <a:rPr lang="en-US" sz="1200" baseline="0"/>
                <a:t>I</a:t>
              </a:r>
            </a:p>
            <a:p>
              <a:pPr algn="ctr" defTabSz="627063"/>
              <a:r>
                <a:rPr lang="en-US" sz="1200" baseline="0"/>
                <a:t>O</a:t>
              </a:r>
            </a:p>
            <a:p>
              <a:pPr algn="ctr" defTabSz="627063"/>
              <a:r>
                <a:rPr lang="en-US" sz="1200" baseline="0"/>
                <a:t>N</a:t>
              </a:r>
            </a:p>
            <a:p>
              <a:pPr algn="ctr" defTabSz="627063"/>
              <a:r>
                <a:rPr lang="en-US" sz="1200" baseline="0"/>
                <a:t>S</a:t>
              </a:r>
            </a:p>
          </p:txBody>
        </p:sp>
        <p:sp>
          <p:nvSpPr>
            <p:cNvPr id="23603" name="Rectangle 69"/>
            <p:cNvSpPr>
              <a:spLocks noChangeArrowheads="1"/>
            </p:cNvSpPr>
            <p:nvPr/>
          </p:nvSpPr>
          <p:spPr bwMode="auto">
            <a:xfrm>
              <a:off x="2771" y="1032"/>
              <a:ext cx="191" cy="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9688" rIns="77788" bIns="39688">
              <a:spAutoFit/>
            </a:bodyPr>
            <a:lstStyle/>
            <a:p>
              <a:pPr algn="ctr" defTabSz="627063"/>
              <a:r>
                <a:rPr lang="en-US" sz="1200" baseline="0" dirty="0"/>
                <a:t>E</a:t>
              </a:r>
              <a:br>
                <a:rPr lang="en-US" sz="1200" baseline="0" dirty="0"/>
              </a:br>
              <a:r>
                <a:rPr lang="en-US" sz="1200" baseline="0" dirty="0"/>
                <a:t>M</a:t>
              </a:r>
            </a:p>
            <a:p>
              <a:pPr algn="ctr" defTabSz="627063"/>
              <a:r>
                <a:rPr lang="en-US" sz="1200" baseline="0" dirty="0"/>
                <a:t>O</a:t>
              </a:r>
            </a:p>
            <a:p>
              <a:pPr algn="ctr" defTabSz="627063"/>
              <a:r>
                <a:rPr lang="en-US" sz="1200" baseline="0" dirty="0"/>
                <a:t>T</a:t>
              </a:r>
            </a:p>
            <a:p>
              <a:pPr algn="ctr" defTabSz="627063"/>
              <a:r>
                <a:rPr lang="en-US" sz="1200" baseline="0" dirty="0"/>
                <a:t>I</a:t>
              </a:r>
            </a:p>
            <a:p>
              <a:pPr algn="ctr" defTabSz="627063"/>
              <a:r>
                <a:rPr lang="en-US" sz="1200" baseline="0" dirty="0"/>
                <a:t>O</a:t>
              </a:r>
            </a:p>
            <a:p>
              <a:pPr algn="ctr" defTabSz="627063"/>
              <a:r>
                <a:rPr lang="en-US" sz="1200" baseline="0" dirty="0"/>
                <a:t>N</a:t>
              </a:r>
            </a:p>
            <a:p>
              <a:pPr algn="ctr" defTabSz="627063"/>
              <a:r>
                <a:rPr lang="en-US" sz="1200" baseline="0" dirty="0"/>
                <a:t>S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322513" y="3806588"/>
            <a:ext cx="4359275" cy="266701"/>
            <a:chOff x="1463" y="2212"/>
            <a:chExt cx="2746" cy="168"/>
          </a:xfrm>
          <a:effectLst/>
        </p:grpSpPr>
        <p:sp>
          <p:nvSpPr>
            <p:cNvPr id="23600" name="Rectangle 69"/>
            <p:cNvSpPr>
              <a:spLocks noChangeArrowheads="1"/>
            </p:cNvSpPr>
            <p:nvPr/>
          </p:nvSpPr>
          <p:spPr bwMode="auto">
            <a:xfrm>
              <a:off x="1463" y="2212"/>
              <a:ext cx="124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algn="ctr" defTabSz="627063"/>
              <a:r>
                <a:rPr lang="en-US" sz="1200" baseline="0" dirty="0"/>
                <a:t>RESULTS</a:t>
              </a:r>
            </a:p>
          </p:txBody>
        </p:sp>
        <p:sp>
          <p:nvSpPr>
            <p:cNvPr id="23601" name="Rectangle 69"/>
            <p:cNvSpPr>
              <a:spLocks noChangeArrowheads="1"/>
            </p:cNvSpPr>
            <p:nvPr/>
          </p:nvSpPr>
          <p:spPr bwMode="auto">
            <a:xfrm>
              <a:off x="2964" y="2213"/>
              <a:ext cx="124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algn="ctr" defTabSz="627063"/>
              <a:r>
                <a:rPr lang="en-US" sz="1200" baseline="0" dirty="0"/>
                <a:t>RESULTS</a:t>
              </a:r>
            </a:p>
          </p:txBody>
        </p:sp>
      </p:grpSp>
      <p:sp>
        <p:nvSpPr>
          <p:cNvPr id="36" name="Title 2"/>
          <p:cNvSpPr>
            <a:spLocks noGrp="1"/>
          </p:cNvSpPr>
          <p:nvPr>
            <p:ph type="title"/>
          </p:nvPr>
        </p:nvSpPr>
        <p:spPr>
          <a:xfrm>
            <a:off x="381000" y="550863"/>
            <a:ext cx="8763000" cy="786384"/>
          </a:xfrm>
        </p:spPr>
        <p:txBody>
          <a:bodyPr/>
          <a:lstStyle/>
          <a:p>
            <a:r>
              <a:rPr lang="en-US" dirty="0"/>
              <a:t>BEHAVIOR STYLES</a:t>
            </a:r>
          </a:p>
        </p:txBody>
      </p:sp>
    </p:spTree>
    <p:extLst>
      <p:ext uri="{BB962C8B-B14F-4D97-AF65-F5344CB8AC3E}">
        <p14:creationId xmlns:p14="http://schemas.microsoft.com/office/powerpoint/2010/main" val="1209500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100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1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4.16667E-6 0.340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3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34074 L -0.25416 0.3407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6 0.34074 L -0.2552 -0.002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717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67605" grpId="0"/>
      <p:bldP spid="67606" grpId="0"/>
      <p:bldP spid="67607" grpId="0"/>
      <p:bldP spid="6760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924800" y="54864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1313089"/>
            <a:ext cx="321468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Tends to do more listening than talking; seems to allow others to initiate and carry conversations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Appears to use facial expressions freely and easily; seems to frequently smile, nod or frown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Actions seem careful or deliberate; most comfortable dealing with objective facts or detailed information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Tends to look away often and lean back while having a conversation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Speaks in a fast-paced manner; rarely seems to pause while speaking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Focuses on accomplishing work; attention seems to be on involvement with tasks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Gestures freely and frequently; actions seem to be spontaneous and animated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States personal needs, expectations and opinions more often than asks questions about others’ needs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Appears to avoid arguments and energetic debate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Shares very little of personal feelings and emotions; seems to limit personal story-telling or self-disclosing small talk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67337" y="1313089"/>
            <a:ext cx="337185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Tends to do more talking than listening; seems to enjoy initiating and carrying a</a:t>
            </a:r>
            <a:b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conversation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Appears to limit facial expressions; does not</a:t>
            </a:r>
            <a:b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seem to frequently smile, nod or frown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Actions seem spontaneous and eager; most comfortable dealing with opinions and</a:t>
            </a:r>
            <a:b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feelings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Tends to make direct eye contact and lean forward while having a conversation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Speaks in a thoughtful and slower-paced manner; seems to pause frequently while speaking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Focuses on relationships; attention seems to be on involvement with people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Limited use of gestures; actions seem to be careful and deliberate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Asks questions about others' needs more often than states personal needs, expectations and opinions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Appears to enjoy arguments and </a:t>
            </a:r>
            <a:b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energetic debate</a:t>
            </a:r>
          </a:p>
          <a:p>
            <a:pPr>
              <a:spcAft>
                <a:spcPct val="50000"/>
              </a:spcAft>
              <a:defRPr/>
            </a:pPr>
            <a:r>
              <a:rPr lang="en-US" sz="1200" baseline="0" dirty="0">
                <a:solidFill>
                  <a:schemeClr val="bg2"/>
                </a:solidFill>
                <a:latin typeface="Arial" pitchFamily="34" charset="0"/>
              </a:rPr>
              <a:t>Shares personal feelings and emotions openly; seems to enjoy personal story-telling and self-disclosing small talk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187825" y="1348014"/>
            <a:ext cx="609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160000"/>
              </a:spcAft>
              <a:defRPr/>
            </a:pP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P </a:t>
            </a:r>
            <a:r>
              <a:rPr lang="en-US" sz="1400" baseline="0" dirty="0">
                <a:solidFill>
                  <a:schemeClr val="accent1"/>
                </a:solidFill>
                <a:latin typeface="Arial" pitchFamily="34" charset="0"/>
              </a:rPr>
              <a:t>or</a:t>
            </a: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 E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187825" y="1967139"/>
            <a:ext cx="609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160000"/>
              </a:spcAft>
              <a:defRPr/>
            </a:pP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R </a:t>
            </a:r>
            <a:r>
              <a:rPr lang="en-US" sz="1400" baseline="0" dirty="0">
                <a:solidFill>
                  <a:schemeClr val="accent1"/>
                </a:solidFill>
                <a:latin typeface="Arial" pitchFamily="34" charset="0"/>
              </a:rPr>
              <a:t>or</a:t>
            </a: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 C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187825" y="2557689"/>
            <a:ext cx="609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160000"/>
              </a:spcAft>
              <a:defRPr/>
            </a:pP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C </a:t>
            </a:r>
            <a:r>
              <a:rPr lang="en-US" sz="1400" baseline="0" dirty="0">
                <a:solidFill>
                  <a:schemeClr val="accent1"/>
                </a:solidFill>
                <a:latin typeface="Arial" pitchFamily="34" charset="0"/>
              </a:rPr>
              <a:t>or</a:t>
            </a: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 R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87825" y="3084739"/>
            <a:ext cx="609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160000"/>
              </a:spcAft>
              <a:defRPr/>
            </a:pP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P </a:t>
            </a:r>
            <a:r>
              <a:rPr lang="en-US" sz="1400" baseline="0" dirty="0">
                <a:solidFill>
                  <a:schemeClr val="accent1"/>
                </a:solidFill>
                <a:latin typeface="Arial" pitchFamily="34" charset="0"/>
              </a:rPr>
              <a:t>or</a:t>
            </a: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 E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187825" y="3632427"/>
            <a:ext cx="609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160000"/>
              </a:spcAft>
              <a:defRPr/>
            </a:pP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E </a:t>
            </a:r>
            <a:r>
              <a:rPr lang="en-US" sz="1400" baseline="0" dirty="0">
                <a:solidFill>
                  <a:schemeClr val="accent1"/>
                </a:solidFill>
                <a:latin typeface="Arial" pitchFamily="34" charset="0"/>
              </a:rPr>
              <a:t>or</a:t>
            </a: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 P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187825" y="4094389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160000"/>
              </a:spcAft>
              <a:defRPr/>
            </a:pP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C </a:t>
            </a:r>
            <a:r>
              <a:rPr lang="en-US" sz="1400" baseline="0" dirty="0">
                <a:solidFill>
                  <a:schemeClr val="accent1"/>
                </a:solidFill>
                <a:latin typeface="Arial" pitchFamily="34" charset="0"/>
              </a:rPr>
              <a:t>or</a:t>
            </a: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 R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187825" y="4510314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160000"/>
              </a:spcAft>
              <a:defRPr/>
            </a:pP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R </a:t>
            </a:r>
            <a:r>
              <a:rPr lang="en-US" sz="1400" baseline="0" dirty="0">
                <a:solidFill>
                  <a:schemeClr val="accent1"/>
                </a:solidFill>
                <a:latin typeface="Arial" pitchFamily="34" charset="0"/>
              </a:rPr>
              <a:t>or</a:t>
            </a: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 C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87825" y="5054827"/>
            <a:ext cx="609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160000"/>
              </a:spcAft>
              <a:defRPr/>
            </a:pP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E </a:t>
            </a:r>
            <a:r>
              <a:rPr lang="en-US" sz="1400" baseline="0" dirty="0">
                <a:solidFill>
                  <a:schemeClr val="accent1"/>
                </a:solidFill>
                <a:latin typeface="Arial" pitchFamily="34" charset="0"/>
              </a:rPr>
              <a:t>or</a:t>
            </a: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 P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187825" y="5627914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160000"/>
              </a:spcAft>
              <a:defRPr/>
            </a:pP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P </a:t>
            </a:r>
            <a:r>
              <a:rPr lang="en-US" sz="1400" baseline="0" dirty="0">
                <a:solidFill>
                  <a:schemeClr val="accent1"/>
                </a:solidFill>
                <a:latin typeface="Arial" pitchFamily="34" charset="0"/>
              </a:rPr>
              <a:t>or</a:t>
            </a: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 E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187825" y="6189889"/>
            <a:ext cx="609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160000"/>
              </a:spcAft>
              <a:defRPr/>
            </a:pP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C </a:t>
            </a:r>
            <a:r>
              <a:rPr lang="en-US" sz="1400" baseline="0" dirty="0">
                <a:solidFill>
                  <a:schemeClr val="accent1"/>
                </a:solidFill>
                <a:latin typeface="Arial" pitchFamily="34" charset="0"/>
              </a:rPr>
              <a:t>or</a:t>
            </a:r>
            <a:r>
              <a:rPr lang="en-US" sz="1400" b="1" baseline="0" dirty="0">
                <a:solidFill>
                  <a:schemeClr val="accent1"/>
                </a:solidFill>
                <a:latin typeface="Arial" pitchFamily="34" charset="0"/>
              </a:rPr>
              <a:t> R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</p:spPr>
        <p:txBody>
          <a:bodyPr/>
          <a:lstStyle/>
          <a:p>
            <a:r>
              <a:rPr lang="en-US" dirty="0"/>
              <a:t>QUICK PROFILE</a:t>
            </a:r>
          </a:p>
        </p:txBody>
      </p:sp>
    </p:spTree>
    <p:extLst>
      <p:ext uri="{BB962C8B-B14F-4D97-AF65-F5344CB8AC3E}">
        <p14:creationId xmlns:p14="http://schemas.microsoft.com/office/powerpoint/2010/main" val="39195045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138" y="1940074"/>
            <a:ext cx="4291012" cy="4024015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55000" cap="flat" cmpd="thickThin" algn="ctr">
            <a:noFill/>
            <a:prstDash val="solid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BEHAVIOR VS. PERSONALITY</a:t>
            </a:r>
            <a:endParaRPr lang="en-US" dirty="0"/>
          </a:p>
        </p:txBody>
      </p:sp>
      <p:sp>
        <p:nvSpPr>
          <p:cNvPr id="1445891" name="Rectangle 3"/>
          <p:cNvSpPr>
            <a:spLocks noChangeArrowheads="1"/>
          </p:cNvSpPr>
          <p:nvPr/>
        </p:nvSpPr>
        <p:spPr bwMode="auto">
          <a:xfrm>
            <a:off x="452438" y="20208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PERSONALITY</a:t>
            </a:r>
            <a:r>
              <a:rPr lang="en-US" dirty="0"/>
              <a:t> </a:t>
            </a:r>
            <a:r>
              <a:rPr lang="en-US" dirty="0">
                <a:latin typeface="Arial" charset="0"/>
                <a:cs typeface="Arial" charset="0"/>
              </a:rPr>
              <a:t>is who you are.</a:t>
            </a:r>
          </a:p>
        </p:txBody>
      </p:sp>
      <p:sp>
        <p:nvSpPr>
          <p:cNvPr id="1445892" name="Rectangle 4"/>
          <p:cNvSpPr>
            <a:spLocks noChangeArrowheads="1"/>
          </p:cNvSpPr>
          <p:nvPr/>
        </p:nvSpPr>
        <p:spPr bwMode="auto">
          <a:xfrm>
            <a:off x="452438" y="28336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BEHAVIOR</a:t>
            </a:r>
            <a:r>
              <a:rPr lang="en-US" i="1" dirty="0"/>
              <a:t> </a:t>
            </a:r>
            <a:r>
              <a:rPr lang="en-US" dirty="0">
                <a:latin typeface="Arial" charset="0"/>
                <a:cs typeface="Arial" charset="0"/>
              </a:rPr>
              <a:t>is what you do.</a:t>
            </a:r>
          </a:p>
        </p:txBody>
      </p:sp>
      <p:sp>
        <p:nvSpPr>
          <p:cNvPr id="1445893" name="Rectangle 5"/>
          <p:cNvSpPr>
            <a:spLocks noChangeArrowheads="1"/>
          </p:cNvSpPr>
          <p:nvPr/>
        </p:nvSpPr>
        <p:spPr bwMode="auto">
          <a:xfrm>
            <a:off x="452438" y="3646488"/>
            <a:ext cx="76200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dirty="0">
                <a:solidFill>
                  <a:schemeClr val="accent1"/>
                </a:solidFill>
              </a:rPr>
              <a:t>PERSONALITY</a:t>
            </a:r>
            <a:r>
              <a:rPr lang="en-US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i="1" dirty="0">
                <a:latin typeface="Arial" charset="0"/>
                <a:cs typeface="Arial" charset="0"/>
              </a:rPr>
              <a:t>cannot</a:t>
            </a:r>
            <a:r>
              <a:rPr lang="en-US" dirty="0">
                <a:latin typeface="Arial" charset="0"/>
                <a:cs typeface="Arial" charset="0"/>
              </a:rPr>
              <a:t> be situationally, intentionally and temporarily modified by choice.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2438" y="4937125"/>
            <a:ext cx="8001000" cy="735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lnSpc>
                <a:spcPct val="105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BEHAVIOR</a:t>
            </a:r>
            <a:r>
              <a:rPr lang="en-US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i="1" dirty="0">
                <a:latin typeface="Arial" charset="0"/>
                <a:cs typeface="Arial" charset="0"/>
              </a:rPr>
              <a:t>can</a:t>
            </a:r>
            <a:r>
              <a:rPr lang="en-US" dirty="0">
                <a:latin typeface="Arial" charset="0"/>
                <a:cs typeface="Arial" charset="0"/>
              </a:rPr>
              <a:t> be situationally, intentionally and temporarily modified by choice.</a:t>
            </a:r>
          </a:p>
        </p:txBody>
      </p:sp>
    </p:spTree>
    <p:extLst>
      <p:ext uri="{BB962C8B-B14F-4D97-AF65-F5344CB8AC3E}">
        <p14:creationId xmlns:p14="http://schemas.microsoft.com/office/powerpoint/2010/main" val="26225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891" grpId="0"/>
      <p:bldP spid="1445892" grpId="0"/>
      <p:bldP spid="1445893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PROFILE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14363" y="2057400"/>
            <a:ext cx="258603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50000"/>
              </a:spcAft>
            </a:pPr>
            <a:r>
              <a:rPr lang="en-US" sz="2000" baseline="0" dirty="0">
                <a:latin typeface="Arial" charset="0"/>
              </a:rPr>
              <a:t>Tends to do more listening than talking; seems to allow others to initiate and carry conversations</a:t>
            </a:r>
          </a:p>
          <a:p>
            <a:pPr>
              <a:spcAft>
                <a:spcPct val="50000"/>
              </a:spcAft>
            </a:pPr>
            <a:endParaRPr lang="en-US" sz="2000" baseline="0" dirty="0">
              <a:latin typeface="Arial" charset="0"/>
            </a:endParaRPr>
          </a:p>
          <a:p>
            <a:pPr>
              <a:spcAft>
                <a:spcPct val="50000"/>
              </a:spcAft>
            </a:pPr>
            <a:r>
              <a:rPr lang="en-US" sz="2000" baseline="0" dirty="0">
                <a:latin typeface="Arial" charset="0"/>
              </a:rPr>
              <a:t>Appears to use facial expressions freely and easily; seems to frequently smile, nod or frown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448300" y="2057400"/>
            <a:ext cx="33718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ct val="50000"/>
              </a:spcAft>
            </a:pPr>
            <a:r>
              <a:rPr lang="en-US" sz="2000" baseline="0" dirty="0">
                <a:latin typeface="Arial" charset="0"/>
              </a:rPr>
              <a:t>Tends to do more talking than listening; seems to enjoy initiating and carrying a</a:t>
            </a:r>
            <a:br>
              <a:rPr lang="en-US" sz="2000" baseline="0" dirty="0">
                <a:latin typeface="Arial" charset="0"/>
              </a:rPr>
            </a:br>
            <a:r>
              <a:rPr lang="en-US" sz="2000" baseline="0" dirty="0">
                <a:latin typeface="Arial" charset="0"/>
              </a:rPr>
              <a:t>conversation</a:t>
            </a:r>
          </a:p>
          <a:p>
            <a:pPr>
              <a:spcAft>
                <a:spcPct val="50000"/>
              </a:spcAft>
            </a:pPr>
            <a:br>
              <a:rPr lang="en-US" sz="2000" baseline="0" dirty="0">
                <a:latin typeface="Arial" charset="0"/>
              </a:rPr>
            </a:br>
            <a:endParaRPr lang="en-US" sz="2000" baseline="0" dirty="0">
              <a:latin typeface="Arial" charset="0"/>
            </a:endParaRPr>
          </a:p>
          <a:p>
            <a:pPr>
              <a:spcAft>
                <a:spcPct val="50000"/>
              </a:spcAft>
            </a:pPr>
            <a:r>
              <a:rPr lang="en-US" sz="2000" baseline="0" dirty="0">
                <a:latin typeface="Arial" charset="0"/>
              </a:rPr>
              <a:t>Appears to limit facial expressions; does not</a:t>
            </a:r>
            <a:br>
              <a:rPr lang="en-US" sz="2000" baseline="0" dirty="0">
                <a:latin typeface="Arial" charset="0"/>
              </a:rPr>
            </a:br>
            <a:r>
              <a:rPr lang="en-US" sz="2000" baseline="0" dirty="0">
                <a:latin typeface="Arial" charset="0"/>
              </a:rPr>
              <a:t>seem to frequently smile, nod or frown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3584575" y="2528887"/>
            <a:ext cx="16732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spcAft>
                <a:spcPct val="160000"/>
              </a:spcAft>
            </a:pPr>
            <a:r>
              <a:rPr lang="en-US" sz="3200" b="1" baseline="0" dirty="0">
                <a:solidFill>
                  <a:schemeClr val="accent1"/>
                </a:solidFill>
                <a:latin typeface="Arial" charset="0"/>
              </a:rPr>
              <a:t>P </a:t>
            </a:r>
            <a:r>
              <a:rPr lang="en-US" sz="3200" baseline="0" dirty="0">
                <a:solidFill>
                  <a:schemeClr val="accent1"/>
                </a:solidFill>
                <a:latin typeface="Arial" charset="0"/>
              </a:rPr>
              <a:t>or</a:t>
            </a:r>
            <a:r>
              <a:rPr lang="en-US" sz="3200" b="1" baseline="0" dirty="0">
                <a:solidFill>
                  <a:schemeClr val="accent1"/>
                </a:solidFill>
                <a:latin typeface="Arial" charset="0"/>
              </a:rPr>
              <a:t> E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3441700" y="4595812"/>
            <a:ext cx="19589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spcAft>
                <a:spcPct val="160000"/>
              </a:spcAft>
            </a:pPr>
            <a:r>
              <a:rPr lang="en-US" sz="3200" b="1" baseline="0">
                <a:solidFill>
                  <a:schemeClr val="accent1"/>
                </a:solidFill>
                <a:latin typeface="Arial" charset="0"/>
              </a:rPr>
              <a:t>R </a:t>
            </a:r>
            <a:r>
              <a:rPr lang="en-US" sz="3200" baseline="0">
                <a:solidFill>
                  <a:schemeClr val="accent1"/>
                </a:solidFill>
                <a:latin typeface="Arial" charset="0"/>
              </a:rPr>
              <a:t>or</a:t>
            </a:r>
            <a:r>
              <a:rPr lang="en-US" sz="3200" b="1" baseline="0">
                <a:solidFill>
                  <a:schemeClr val="accent1"/>
                </a:solidFill>
                <a:latin typeface="Arial" charset="0"/>
              </a:rPr>
              <a:t> C</a:t>
            </a:r>
          </a:p>
        </p:txBody>
      </p:sp>
      <p:grpSp>
        <p:nvGrpSpPr>
          <p:cNvPr id="7" name="Oval 5"/>
          <p:cNvGrpSpPr>
            <a:grpSpLocks/>
          </p:cNvGrpSpPr>
          <p:nvPr/>
        </p:nvGrpSpPr>
        <p:grpSpPr bwMode="auto">
          <a:xfrm>
            <a:off x="4498975" y="2446337"/>
            <a:ext cx="706438" cy="708025"/>
            <a:chOff x="2834" y="1148"/>
            <a:chExt cx="445" cy="446"/>
          </a:xfrm>
        </p:grpSpPr>
        <p:pic>
          <p:nvPicPr>
            <p:cNvPr id="22540" name="Oval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1148"/>
              <a:ext cx="44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4" name="Text Box 8"/>
            <p:cNvSpPr txBox="1">
              <a:spLocks noChangeArrowheads="1"/>
            </p:cNvSpPr>
            <p:nvPr/>
          </p:nvSpPr>
          <p:spPr bwMode="auto">
            <a:xfrm>
              <a:off x="2932" y="1233"/>
              <a:ext cx="248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defRPr/>
              </a:pPr>
              <a:endParaRPr lang="en-US" sz="540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8" name="Oval 6"/>
          <p:cNvGrpSpPr>
            <a:grpSpLocks/>
          </p:cNvGrpSpPr>
          <p:nvPr/>
        </p:nvGrpSpPr>
        <p:grpSpPr bwMode="auto">
          <a:xfrm>
            <a:off x="3627438" y="4519612"/>
            <a:ext cx="706437" cy="706438"/>
            <a:chOff x="2285" y="2454"/>
            <a:chExt cx="445" cy="445"/>
          </a:xfrm>
        </p:grpSpPr>
        <p:pic>
          <p:nvPicPr>
            <p:cNvPr id="22538" name="Oval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2454"/>
              <a:ext cx="445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7" name="Text Box 11"/>
            <p:cNvSpPr txBox="1">
              <a:spLocks noChangeArrowheads="1"/>
            </p:cNvSpPr>
            <p:nvPr/>
          </p:nvSpPr>
          <p:spPr bwMode="auto">
            <a:xfrm>
              <a:off x="2381" y="2538"/>
              <a:ext cx="247" cy="2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defRPr/>
              </a:pPr>
              <a:endParaRPr lang="en-US" sz="5400" baseline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226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PROFILE</a:t>
            </a: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006850" y="3886201"/>
            <a:ext cx="1454150" cy="14097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baseline="0" dirty="0"/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3648075" y="2614613"/>
            <a:ext cx="579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kern="0" baseline="0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5621338" y="2614613"/>
            <a:ext cx="5794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kern="0" baseline="0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3678238" y="4540250"/>
            <a:ext cx="5365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kern="0" baseline="0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81" name="Text Box 6"/>
          <p:cNvSpPr txBox="1">
            <a:spLocks noChangeArrowheads="1"/>
          </p:cNvSpPr>
          <p:nvPr/>
        </p:nvSpPr>
        <p:spPr bwMode="auto">
          <a:xfrm>
            <a:off x="5651500" y="4525963"/>
            <a:ext cx="5381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kern="0" baseline="0" dirty="0">
                <a:solidFill>
                  <a:schemeClr val="accent1"/>
                </a:solidFill>
              </a:rPr>
              <a:t>P</a:t>
            </a:r>
          </a:p>
        </p:txBody>
      </p:sp>
      <p:sp>
        <p:nvSpPr>
          <p:cNvPr id="82" name="Line 7"/>
          <p:cNvSpPr>
            <a:spLocks noChangeShapeType="1"/>
          </p:cNvSpPr>
          <p:nvPr/>
        </p:nvSpPr>
        <p:spPr bwMode="auto">
          <a:xfrm>
            <a:off x="4021138" y="2217738"/>
            <a:ext cx="0" cy="365760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baseline="0"/>
          </a:p>
        </p:txBody>
      </p:sp>
      <p:sp>
        <p:nvSpPr>
          <p:cNvPr id="83" name="Line 8"/>
          <p:cNvSpPr>
            <a:spLocks noChangeShapeType="1"/>
          </p:cNvSpPr>
          <p:nvPr/>
        </p:nvSpPr>
        <p:spPr bwMode="auto">
          <a:xfrm>
            <a:off x="4381500" y="2209800"/>
            <a:ext cx="0" cy="3665538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baseline="0"/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>
            <a:off x="4754563" y="2201863"/>
            <a:ext cx="7937" cy="3673475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baseline="0"/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>
            <a:off x="5121275" y="2209800"/>
            <a:ext cx="0" cy="3665538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baseline="0"/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>
            <a:off x="5459413" y="2214563"/>
            <a:ext cx="7937" cy="3673475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baseline="0"/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 rot="5400000">
            <a:off x="4936332" y="3463132"/>
            <a:ext cx="0" cy="3665537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baseline="0"/>
          </a:p>
        </p:txBody>
      </p:sp>
      <p:sp>
        <p:nvSpPr>
          <p:cNvPr id="88" name="Line 13"/>
          <p:cNvSpPr>
            <a:spLocks noChangeShapeType="1"/>
          </p:cNvSpPr>
          <p:nvPr/>
        </p:nvSpPr>
        <p:spPr bwMode="auto">
          <a:xfrm rot="5400000">
            <a:off x="4936332" y="3118644"/>
            <a:ext cx="0" cy="3665537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baseline="0"/>
          </a:p>
        </p:txBody>
      </p:sp>
      <p:sp>
        <p:nvSpPr>
          <p:cNvPr id="89" name="Line 14"/>
          <p:cNvSpPr>
            <a:spLocks noChangeShapeType="1"/>
          </p:cNvSpPr>
          <p:nvPr/>
        </p:nvSpPr>
        <p:spPr bwMode="auto">
          <a:xfrm rot="5400000">
            <a:off x="4936332" y="2761457"/>
            <a:ext cx="0" cy="3665537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baseline="0"/>
          </a:p>
        </p:txBody>
      </p:sp>
      <p:sp>
        <p:nvSpPr>
          <p:cNvPr id="90" name="Line 15"/>
          <p:cNvSpPr>
            <a:spLocks noChangeShapeType="1"/>
          </p:cNvSpPr>
          <p:nvPr/>
        </p:nvSpPr>
        <p:spPr bwMode="auto">
          <a:xfrm rot="5400000">
            <a:off x="4943475" y="2411413"/>
            <a:ext cx="0" cy="366395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baseline="0"/>
          </a:p>
        </p:txBody>
      </p:sp>
      <p:sp>
        <p:nvSpPr>
          <p:cNvPr id="91" name="Line 16"/>
          <p:cNvSpPr>
            <a:spLocks noChangeShapeType="1"/>
          </p:cNvSpPr>
          <p:nvPr/>
        </p:nvSpPr>
        <p:spPr bwMode="auto">
          <a:xfrm rot="5400000">
            <a:off x="4936332" y="2053432"/>
            <a:ext cx="0" cy="3665537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baseline="0"/>
          </a:p>
        </p:txBody>
      </p:sp>
      <p:sp>
        <p:nvSpPr>
          <p:cNvPr id="92" name="Text Box 18"/>
          <p:cNvSpPr txBox="1">
            <a:spLocks noChangeArrowheads="1"/>
          </p:cNvSpPr>
          <p:nvPr/>
        </p:nvSpPr>
        <p:spPr bwMode="auto">
          <a:xfrm>
            <a:off x="4533900" y="1928813"/>
            <a:ext cx="2681288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/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E1	 E2	 E3	 E4	 E5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•	 •	 •	 •	 •	C5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•	 •	 •	 •	 •	C4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•	 •	 •	 •	 •	C3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•	 •	 •	 •	 •	C2</a:t>
            </a:r>
          </a:p>
          <a:p>
            <a:pPr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•	 •	 •	 •	 •	C1</a:t>
            </a:r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4533900" y="4068763"/>
            <a:ext cx="2681288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/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•	 •	 •	 •	 •	R1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•	 •	 •	 •	 •	R2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•	 •	 •	 •	 •	R3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•	 •	 •	 •	 •	R4</a:t>
            </a:r>
          </a:p>
          <a:p>
            <a:pPr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•	 •	 •	 •	 •	R5</a:t>
            </a:r>
          </a:p>
          <a:p>
            <a:pPr>
              <a:spcBef>
                <a:spcPct val="45000"/>
              </a:spcBef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E1	 E2	 E3	 E4	 E5</a:t>
            </a:r>
          </a:p>
          <a:p>
            <a:pPr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  <a:tab pos="2331720" algn="ctr"/>
              </a:tabLst>
              <a:defRPr/>
            </a:pPr>
            <a:endParaRPr lang="en-US" sz="2600" baseline="0" dirty="0">
              <a:latin typeface="Times New Roman" pitchFamily="18" charset="0"/>
            </a:endParaRPr>
          </a:p>
        </p:txBody>
      </p:sp>
      <p:sp>
        <p:nvSpPr>
          <p:cNvPr id="94" name="Line 20"/>
          <p:cNvSpPr>
            <a:spLocks noChangeShapeType="1"/>
          </p:cNvSpPr>
          <p:nvPr/>
        </p:nvSpPr>
        <p:spPr bwMode="auto">
          <a:xfrm>
            <a:off x="4927600" y="1981200"/>
            <a:ext cx="0" cy="4168775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73152" tIns="36576" rIns="73152" bIns="3657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baseline="0" dirty="0"/>
          </a:p>
        </p:txBody>
      </p:sp>
      <p:sp>
        <p:nvSpPr>
          <p:cNvPr id="95" name="Line 21"/>
          <p:cNvSpPr>
            <a:spLocks noChangeShapeType="1"/>
          </p:cNvSpPr>
          <p:nvPr/>
        </p:nvSpPr>
        <p:spPr bwMode="auto">
          <a:xfrm rot="5400000">
            <a:off x="4941887" y="1889126"/>
            <a:ext cx="3175" cy="431165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73152" tIns="36576" rIns="73152" bIns="3657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baseline="0" dirty="0"/>
          </a:p>
        </p:txBody>
      </p: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2649538" y="1760538"/>
            <a:ext cx="4648200" cy="44958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lIns="73152" tIns="36576" rIns="73152" bIns="3657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baseline="0" dirty="0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2725738" y="1938338"/>
            <a:ext cx="2398712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/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P5	 P4	 P3	 P2	 P1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C5	•	 •	 •	 •	 •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C4	•	 •	 •	 •	 •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C3	•	 •	 •	 •	 •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C2	•	 •	 •	 •	 •</a:t>
            </a:r>
          </a:p>
          <a:p>
            <a:pPr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C1	•	 •	 •	 •	 •</a:t>
            </a:r>
          </a:p>
        </p:txBody>
      </p:sp>
      <p:sp>
        <p:nvSpPr>
          <p:cNvPr id="98" name="Text Box 24"/>
          <p:cNvSpPr txBox="1">
            <a:spLocks noChangeArrowheads="1"/>
          </p:cNvSpPr>
          <p:nvPr/>
        </p:nvSpPr>
        <p:spPr bwMode="auto">
          <a:xfrm>
            <a:off x="2725738" y="4084638"/>
            <a:ext cx="2398712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/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R1	•	 •	 •	 •	 •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R2	•	 •	 •	 •	 •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R3	•	 •	 •	 •	 •</a:t>
            </a:r>
          </a:p>
          <a:p>
            <a:pPr>
              <a:spcAft>
                <a:spcPct val="45000"/>
              </a:spcAft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R4	•	 •	 •	 •	 •</a:t>
            </a:r>
          </a:p>
          <a:p>
            <a:pPr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R5	•	 •	 •	 •	 •</a:t>
            </a:r>
          </a:p>
          <a:p>
            <a:pPr>
              <a:spcBef>
                <a:spcPct val="45000"/>
              </a:spcBef>
              <a:tabLst>
                <a:tab pos="502920" algn="ctr"/>
                <a:tab pos="822960" algn="ctr"/>
                <a:tab pos="1188720" algn="ctr"/>
                <a:tab pos="1554480" algn="ctr"/>
                <a:tab pos="1920240" algn="ctr"/>
              </a:tabLst>
              <a:defRPr/>
            </a:pPr>
            <a:r>
              <a:rPr lang="en-US" sz="1600" baseline="0" dirty="0">
                <a:latin typeface="Arial" pitchFamily="34" charset="0"/>
              </a:rPr>
              <a:t>	P5	 P4	 P3	 P2	 P1</a:t>
            </a:r>
          </a:p>
        </p:txBody>
      </p:sp>
      <p:sp>
        <p:nvSpPr>
          <p:cNvPr id="99" name="Text Box 25"/>
          <p:cNvSpPr txBox="1">
            <a:spLocks noChangeArrowheads="1"/>
          </p:cNvSpPr>
          <p:nvPr/>
        </p:nvSpPr>
        <p:spPr bwMode="auto">
          <a:xfrm>
            <a:off x="3746214" y="1485900"/>
            <a:ext cx="2331023" cy="32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/>
          <a:p>
            <a:pPr algn="ctr" defTabSz="627063">
              <a:defRPr/>
            </a:pPr>
            <a:r>
              <a:rPr lang="en-US" sz="1600" baseline="0" dirty="0"/>
              <a:t>C O N T R O L </a:t>
            </a:r>
            <a:r>
              <a:rPr lang="en-US" sz="1600" baseline="0" dirty="0" err="1"/>
              <a:t>L</a:t>
            </a:r>
            <a:r>
              <a:rPr lang="en-US" sz="1600" baseline="0" dirty="0"/>
              <a:t> E D</a:t>
            </a:r>
          </a:p>
        </p:txBody>
      </p:sp>
      <p:sp>
        <p:nvSpPr>
          <p:cNvPr id="100" name="Text Box 26"/>
          <p:cNvSpPr txBox="1">
            <a:spLocks noChangeArrowheads="1"/>
          </p:cNvSpPr>
          <p:nvPr/>
        </p:nvSpPr>
        <p:spPr bwMode="auto">
          <a:xfrm>
            <a:off x="7302417" y="2705100"/>
            <a:ext cx="319255" cy="253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/>
          <a:p>
            <a:pPr algn="ctr" defTabSz="627063">
              <a:defRPr/>
            </a:pPr>
            <a:r>
              <a:rPr lang="en-US" sz="1600" baseline="0" dirty="0"/>
              <a:t>E</a:t>
            </a:r>
          </a:p>
          <a:p>
            <a:pPr algn="ctr" defTabSz="627063">
              <a:defRPr/>
            </a:pPr>
            <a:r>
              <a:rPr lang="en-US" sz="1600" baseline="0" dirty="0"/>
              <a:t>X</a:t>
            </a:r>
          </a:p>
          <a:p>
            <a:pPr algn="ctr" defTabSz="627063">
              <a:defRPr/>
            </a:pPr>
            <a:r>
              <a:rPr lang="en-US" sz="1600" baseline="0" dirty="0"/>
              <a:t>P</a:t>
            </a:r>
          </a:p>
          <a:p>
            <a:pPr algn="ctr" defTabSz="627063">
              <a:defRPr/>
            </a:pPr>
            <a:r>
              <a:rPr lang="en-US" sz="1600" baseline="0" dirty="0"/>
              <a:t>E</a:t>
            </a:r>
          </a:p>
          <a:p>
            <a:pPr algn="ctr" defTabSz="627063">
              <a:defRPr/>
            </a:pPr>
            <a:r>
              <a:rPr lang="en-US" sz="1600" baseline="0" dirty="0"/>
              <a:t>D</a:t>
            </a:r>
          </a:p>
          <a:p>
            <a:pPr algn="ctr" defTabSz="627063">
              <a:defRPr/>
            </a:pPr>
            <a:r>
              <a:rPr lang="en-US" sz="1600" baseline="0" dirty="0"/>
              <a:t>I</a:t>
            </a:r>
          </a:p>
          <a:p>
            <a:pPr algn="ctr" defTabSz="627063">
              <a:defRPr/>
            </a:pPr>
            <a:r>
              <a:rPr lang="en-US" sz="1600" baseline="0" dirty="0"/>
              <a:t>E</a:t>
            </a:r>
          </a:p>
          <a:p>
            <a:pPr algn="ctr" defTabSz="627063">
              <a:defRPr/>
            </a:pPr>
            <a:r>
              <a:rPr lang="en-US" sz="1600" baseline="0" dirty="0"/>
              <a:t>N</a:t>
            </a:r>
          </a:p>
          <a:p>
            <a:pPr algn="ctr" defTabSz="627063">
              <a:defRPr/>
            </a:pPr>
            <a:r>
              <a:rPr lang="en-US" sz="1600" baseline="0" dirty="0"/>
              <a:t>C</a:t>
            </a:r>
          </a:p>
          <a:p>
            <a:pPr algn="ctr" defTabSz="627063">
              <a:defRPr/>
            </a:pPr>
            <a:r>
              <a:rPr lang="en-US" sz="1600" baseline="0" dirty="0"/>
              <a:t>E</a:t>
            </a:r>
          </a:p>
        </p:txBody>
      </p:sp>
      <p:sp>
        <p:nvSpPr>
          <p:cNvPr id="101" name="Text Box 27"/>
          <p:cNvSpPr txBox="1">
            <a:spLocks noChangeArrowheads="1"/>
          </p:cNvSpPr>
          <p:nvPr/>
        </p:nvSpPr>
        <p:spPr bwMode="auto">
          <a:xfrm>
            <a:off x="2314492" y="3217863"/>
            <a:ext cx="319255" cy="17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/>
          <a:p>
            <a:pPr algn="ctr" defTabSz="627063">
              <a:defRPr/>
            </a:pPr>
            <a:r>
              <a:rPr lang="en-US" sz="1600" baseline="0" dirty="0"/>
              <a:t>P</a:t>
            </a:r>
          </a:p>
          <a:p>
            <a:pPr algn="ctr" defTabSz="627063">
              <a:defRPr/>
            </a:pPr>
            <a:r>
              <a:rPr lang="en-US" sz="1600" baseline="0" dirty="0"/>
              <a:t>R</a:t>
            </a:r>
          </a:p>
          <a:p>
            <a:pPr algn="ctr" defTabSz="627063">
              <a:defRPr/>
            </a:pPr>
            <a:r>
              <a:rPr lang="en-US" sz="1600" baseline="0" dirty="0"/>
              <a:t>O</a:t>
            </a:r>
          </a:p>
          <a:p>
            <a:pPr algn="ctr" defTabSz="627063">
              <a:defRPr/>
            </a:pPr>
            <a:r>
              <a:rPr lang="en-US" sz="1600" baseline="0" dirty="0"/>
              <a:t>C</a:t>
            </a:r>
          </a:p>
          <a:p>
            <a:pPr algn="ctr" defTabSz="627063">
              <a:defRPr/>
            </a:pPr>
            <a:r>
              <a:rPr lang="en-US" sz="1600" baseline="0" dirty="0"/>
              <a:t>E</a:t>
            </a:r>
          </a:p>
          <a:p>
            <a:pPr algn="ctr" defTabSz="627063">
              <a:defRPr/>
            </a:pPr>
            <a:r>
              <a:rPr lang="en-US" sz="1600" baseline="0" dirty="0"/>
              <a:t>S</a:t>
            </a:r>
          </a:p>
          <a:p>
            <a:pPr algn="ctr" defTabSz="627063">
              <a:defRPr/>
            </a:pPr>
            <a:r>
              <a:rPr lang="en-US" sz="1600" baseline="0" dirty="0"/>
              <a:t>S</a:t>
            </a:r>
          </a:p>
        </p:txBody>
      </p:sp>
      <p:sp>
        <p:nvSpPr>
          <p:cNvPr id="102" name="Text Box 28"/>
          <p:cNvSpPr txBox="1">
            <a:spLocks noChangeArrowheads="1"/>
          </p:cNvSpPr>
          <p:nvPr/>
        </p:nvSpPr>
        <p:spPr bwMode="auto">
          <a:xfrm>
            <a:off x="3476625" y="6227763"/>
            <a:ext cx="27908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/>
          <a:p>
            <a:pPr algn="ctr" defTabSz="627063">
              <a:defRPr/>
            </a:pPr>
            <a:r>
              <a:rPr lang="en-US" sz="1600" baseline="0" dirty="0"/>
              <a:t>R E S P O N S I V E</a:t>
            </a: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1376815" y="2218060"/>
            <a:ext cx="646112" cy="62026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48"/>
          <p:cNvSpPr>
            <a:spLocks noChangeArrowheads="1"/>
          </p:cNvSpPr>
          <p:nvPr/>
        </p:nvSpPr>
        <p:spPr bwMode="auto">
          <a:xfrm>
            <a:off x="1376815" y="3238829"/>
            <a:ext cx="646112" cy="62026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1376815" y="4259598"/>
            <a:ext cx="646112" cy="62026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>
            <a:off x="1376815" y="5280368"/>
            <a:ext cx="646112" cy="62026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 Box 52"/>
          <p:cNvSpPr txBox="1">
            <a:spLocks noChangeArrowheads="1"/>
          </p:cNvSpPr>
          <p:nvPr/>
        </p:nvSpPr>
        <p:spPr bwMode="auto">
          <a:xfrm>
            <a:off x="1511300" y="5278438"/>
            <a:ext cx="381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1511300" y="2206625"/>
            <a:ext cx="381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1511300" y="3241675"/>
            <a:ext cx="381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1511300" y="4241800"/>
            <a:ext cx="381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618405" y="2290763"/>
            <a:ext cx="779316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/>
          <a:p>
            <a:pPr algn="ctr" defTabSz="627063">
              <a:defRPr/>
            </a:pPr>
            <a:r>
              <a:rPr lang="en-US" sz="2400" baseline="0" dirty="0">
                <a:solidFill>
                  <a:schemeClr val="accent1"/>
                </a:solidFill>
              </a:rPr>
              <a:t>P = 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618327" y="3268663"/>
            <a:ext cx="795346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/>
          <a:p>
            <a:pPr algn="ctr" defTabSz="627063">
              <a:defRPr/>
            </a:pPr>
            <a:r>
              <a:rPr lang="en-US" sz="2400" baseline="0" dirty="0">
                <a:solidFill>
                  <a:schemeClr val="accent1"/>
                </a:solidFill>
              </a:rPr>
              <a:t>C = 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0389" y="4303713"/>
            <a:ext cx="795347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/>
          <a:p>
            <a:pPr algn="ctr" defTabSz="627063">
              <a:defRPr/>
            </a:pPr>
            <a:r>
              <a:rPr lang="en-US" sz="2400" baseline="0" dirty="0">
                <a:solidFill>
                  <a:schemeClr val="accent1"/>
                </a:solidFill>
              </a:rPr>
              <a:t>R = 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626342" y="5338763"/>
            <a:ext cx="779316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/>
          <a:p>
            <a:pPr algn="ctr" defTabSz="627063">
              <a:defRPr/>
            </a:pPr>
            <a:r>
              <a:rPr lang="en-US" sz="2400" baseline="0" dirty="0">
                <a:solidFill>
                  <a:schemeClr val="accent1"/>
                </a:solidFill>
              </a:rPr>
              <a:t>E = </a:t>
            </a:r>
          </a:p>
        </p:txBody>
      </p:sp>
    </p:spTree>
    <p:extLst>
      <p:ext uri="{BB962C8B-B14F-4D97-AF65-F5344CB8AC3E}">
        <p14:creationId xmlns:p14="http://schemas.microsoft.com/office/powerpoint/2010/main" val="170626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41" grpId="0"/>
      <p:bldP spid="42" grpId="0"/>
      <p:bldP spid="43" grpId="0"/>
      <p:bldP spid="4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001000" y="6019800"/>
            <a:ext cx="1143000" cy="8382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"/>
          <a:stretch/>
        </p:blipFill>
        <p:spPr>
          <a:xfrm>
            <a:off x="4725996" y="984738"/>
            <a:ext cx="4156888" cy="5305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"/>
          <a:stretch/>
        </p:blipFill>
        <p:spPr>
          <a:xfrm>
            <a:off x="235273" y="984738"/>
            <a:ext cx="4162077" cy="5315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6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6"/>
    </mc:Choice>
    <mc:Fallback xmlns="">
      <p:transition spd="slow" advTm="17476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9608" y="312420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5800" i="1" dirty="0">
                <a:effectLst>
                  <a:outerShdw blurRad="279400" sx="101000" sy="101000" algn="ctr" rotWithShape="0">
                    <a:prstClr val="black"/>
                  </a:outerShdw>
                </a:effectLst>
              </a:rPr>
              <a:t>THANK YOU!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81200" y="5761470"/>
            <a:ext cx="551497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10000"/>
              </a:spcBef>
              <a:defRPr/>
            </a:pPr>
            <a:r>
              <a:rPr lang="en-US" sz="2400" b="1" dirty="0">
                <a:solidFill>
                  <a:srgbClr val="FFFFAF"/>
                </a:solidFill>
                <a:latin typeface="Arial" charset="0"/>
              </a:rPr>
              <a:t>Lisa Bresnahan</a:t>
            </a:r>
          </a:p>
          <a:p>
            <a:pPr algn="ctr" eaLnBrk="1" hangingPunct="1">
              <a:spcBef>
                <a:spcPct val="10000"/>
              </a:spcBef>
              <a:defRPr/>
            </a:pPr>
            <a:r>
              <a:rPr lang="en-US" sz="2400" b="1" dirty="0">
                <a:solidFill>
                  <a:srgbClr val="FFFFAF"/>
                </a:solidFill>
                <a:latin typeface="Arial" charset="0"/>
              </a:rPr>
              <a:t>lisa@effectivenessinstitute.com</a:t>
            </a:r>
          </a:p>
        </p:txBody>
      </p:sp>
    </p:spTree>
    <p:extLst>
      <p:ext uri="{BB962C8B-B14F-4D97-AF65-F5344CB8AC3E}">
        <p14:creationId xmlns:p14="http://schemas.microsoft.com/office/powerpoint/2010/main" val="1522809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 flipV="1">
            <a:off x="0" y="3114675"/>
            <a:ext cx="9144000" cy="299085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  <a:alpha val="50000"/>
                </a:schemeClr>
              </a:gs>
              <a:gs pos="72000">
                <a:srgbClr val="00AE00">
                  <a:alpha val="14949"/>
                </a:srgbClr>
              </a:gs>
              <a:gs pos="100000">
                <a:srgbClr val="DDE7FF">
                  <a:alpha val="0"/>
                </a:srgbClr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lIns="0" tIns="0" rIns="0" bIns="0"/>
          <a:lstStyle/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581025"/>
            <a:ext cx="9144000" cy="2533650"/>
          </a:xfrm>
          <a:prstGeom prst="rect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35000">
                <a:schemeClr val="accent1">
                  <a:tint val="37000"/>
                  <a:satMod val="300000"/>
                  <a:alpha val="23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588" y="1944836"/>
            <a:ext cx="4291012" cy="402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0" y="1831975"/>
            <a:ext cx="1447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2489200" y="2476500"/>
            <a:ext cx="438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Observable Behavior</a:t>
            </a:r>
          </a:p>
        </p:txBody>
      </p:sp>
      <p:sp>
        <p:nvSpPr>
          <p:cNvPr id="50" name="Line 39"/>
          <p:cNvSpPr>
            <a:spLocks noChangeShapeType="1"/>
          </p:cNvSpPr>
          <p:nvPr/>
        </p:nvSpPr>
        <p:spPr bwMode="auto">
          <a:xfrm>
            <a:off x="2074863" y="3070225"/>
            <a:ext cx="4816475" cy="15875"/>
          </a:xfrm>
          <a:prstGeom prst="line">
            <a:avLst/>
          </a:pr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40" hidden="1"/>
          <p:cNvSpPr>
            <a:spLocks noChangeShapeType="1"/>
          </p:cNvSpPr>
          <p:nvPr/>
        </p:nvSpPr>
        <p:spPr bwMode="auto">
          <a:xfrm flipV="1">
            <a:off x="2133600" y="4876800"/>
            <a:ext cx="477520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>
            <a:off x="3414713" y="1998663"/>
            <a:ext cx="14287" cy="4037012"/>
          </a:xfrm>
          <a:prstGeom prst="line">
            <a:avLst/>
          </a:pr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Line 43"/>
          <p:cNvSpPr>
            <a:spLocks noChangeShapeType="1"/>
          </p:cNvSpPr>
          <p:nvPr/>
        </p:nvSpPr>
        <p:spPr bwMode="auto">
          <a:xfrm>
            <a:off x="5481638" y="2022475"/>
            <a:ext cx="6350" cy="4000500"/>
          </a:xfrm>
          <a:prstGeom prst="line">
            <a:avLst/>
          </a:pr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7153" name="Rectangle 17"/>
          <p:cNvSpPr>
            <a:spLocks noChangeArrowheads="1"/>
          </p:cNvSpPr>
          <p:nvPr/>
        </p:nvSpPr>
        <p:spPr bwMode="auto">
          <a:xfrm>
            <a:off x="-130175" y="0"/>
            <a:ext cx="923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103938" y="1433513"/>
            <a:ext cx="2871787" cy="839787"/>
            <a:chOff x="3544" y="496"/>
            <a:chExt cx="1809" cy="529"/>
          </a:xfrm>
        </p:grpSpPr>
        <p:sp>
          <p:nvSpPr>
            <p:cNvPr id="17428" name="Text Box 36"/>
            <p:cNvSpPr txBox="1">
              <a:spLocks noChangeArrowheads="1"/>
            </p:cNvSpPr>
            <p:nvPr/>
          </p:nvSpPr>
          <p:spPr bwMode="auto">
            <a:xfrm>
              <a:off x="4143" y="496"/>
              <a:ext cx="121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chemeClr val="accent1"/>
                  </a:solidFill>
                </a:rPr>
                <a:t>Choice</a:t>
              </a:r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 flipV="1">
              <a:off x="3544" y="751"/>
              <a:ext cx="627" cy="274"/>
            </a:xfrm>
            <a:prstGeom prst="line">
              <a:avLst/>
            </a:prstGeom>
            <a:noFill/>
            <a:ln w="53975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 idx="4294967295"/>
          </p:nvPr>
        </p:nvSpPr>
        <p:spPr>
          <a:xfrm>
            <a:off x="2545080" y="1022350"/>
            <a:ext cx="4228465" cy="5232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kern="1200" dirty="0">
                <a:solidFill>
                  <a:schemeClr val="tx2"/>
                </a:solidFill>
                <a:ea typeface="+mn-ea"/>
                <a:cs typeface="Arial" charset="0"/>
              </a:rPr>
              <a:t>Patterns of Behavior</a:t>
            </a:r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3490913" y="3887662"/>
            <a:ext cx="19065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200" b="1" i="1" dirty="0">
                <a:solidFill>
                  <a:schemeClr val="tx2"/>
                </a:solidFill>
              </a:rPr>
              <a:t>Personality</a:t>
            </a:r>
          </a:p>
        </p:txBody>
      </p:sp>
      <p:sp>
        <p:nvSpPr>
          <p:cNvPr id="2" name="Line 39"/>
          <p:cNvSpPr>
            <a:spLocks noChangeShapeType="1"/>
          </p:cNvSpPr>
          <p:nvPr/>
        </p:nvSpPr>
        <p:spPr bwMode="auto">
          <a:xfrm>
            <a:off x="2082800" y="5078413"/>
            <a:ext cx="4816475" cy="15875"/>
          </a:xfrm>
          <a:prstGeom prst="line">
            <a:avLst/>
          </a:pr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6432553" y="5467394"/>
            <a:ext cx="193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Situation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89693" y="5532438"/>
            <a:ext cx="2630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b="1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Environment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092325" y="1962149"/>
            <a:ext cx="4817043" cy="4152901"/>
            <a:chOff x="2058988" y="1936749"/>
            <a:chExt cx="4817043" cy="4152902"/>
          </a:xfrm>
        </p:grpSpPr>
        <p:grpSp>
          <p:nvGrpSpPr>
            <p:cNvPr id="19475" name="Group 30"/>
            <p:cNvGrpSpPr>
              <a:grpSpLocks/>
            </p:cNvGrpSpPr>
            <p:nvPr/>
          </p:nvGrpSpPr>
          <p:grpSpPr bwMode="auto">
            <a:xfrm>
              <a:off x="2092895" y="1936749"/>
              <a:ext cx="4783136" cy="4152902"/>
              <a:chOff x="6409191" y="1531937"/>
              <a:chExt cx="4783136" cy="4152902"/>
            </a:xfrm>
          </p:grpSpPr>
          <p:sp>
            <p:nvSpPr>
              <p:cNvPr id="347156" name="Rectangle 20"/>
              <p:cNvSpPr>
                <a:spLocks noChangeArrowheads="1"/>
              </p:cNvSpPr>
              <p:nvPr/>
            </p:nvSpPr>
            <p:spPr bwMode="auto">
              <a:xfrm>
                <a:off x="7711959" y="1531937"/>
                <a:ext cx="2064319" cy="1114425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157" name="Rectangle 21"/>
              <p:cNvSpPr>
                <a:spLocks noChangeArrowheads="1"/>
              </p:cNvSpPr>
              <p:nvPr/>
            </p:nvSpPr>
            <p:spPr bwMode="auto">
              <a:xfrm>
                <a:off x="6409191" y="2671763"/>
                <a:ext cx="1314450" cy="2009775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158" name="Rectangle 22"/>
              <p:cNvSpPr>
                <a:spLocks noChangeArrowheads="1"/>
              </p:cNvSpPr>
              <p:nvPr/>
            </p:nvSpPr>
            <p:spPr bwMode="auto">
              <a:xfrm>
                <a:off x="9801677" y="2671763"/>
                <a:ext cx="1390650" cy="2008188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159" name="Rectangle 23"/>
              <p:cNvSpPr>
                <a:spLocks noChangeArrowheads="1"/>
              </p:cNvSpPr>
              <p:nvPr/>
            </p:nvSpPr>
            <p:spPr bwMode="auto">
              <a:xfrm>
                <a:off x="7745297" y="4657727"/>
                <a:ext cx="2021456" cy="1027112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476" name="Group 40"/>
            <p:cNvGrpSpPr>
              <a:grpSpLocks/>
            </p:cNvGrpSpPr>
            <p:nvPr/>
          </p:nvGrpSpPr>
          <p:grpSpPr bwMode="auto">
            <a:xfrm>
              <a:off x="2058988" y="2001839"/>
              <a:ext cx="4816475" cy="4037013"/>
              <a:chOff x="1297" y="1261"/>
              <a:chExt cx="3034" cy="2543"/>
            </a:xfrm>
          </p:grpSpPr>
          <p:sp>
            <p:nvSpPr>
              <p:cNvPr id="19477" name="Line 39"/>
              <p:cNvSpPr>
                <a:spLocks noChangeShapeType="1"/>
              </p:cNvSpPr>
              <p:nvPr/>
            </p:nvSpPr>
            <p:spPr bwMode="auto">
              <a:xfrm>
                <a:off x="1297" y="1918"/>
                <a:ext cx="3034" cy="10"/>
              </a:xfrm>
              <a:prstGeom prst="lin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78" name="Line 40"/>
              <p:cNvSpPr>
                <a:spLocks noChangeShapeType="1"/>
              </p:cNvSpPr>
              <p:nvPr/>
            </p:nvSpPr>
            <p:spPr bwMode="auto">
              <a:xfrm flipV="1">
                <a:off x="1315" y="3188"/>
                <a:ext cx="3008" cy="2"/>
              </a:xfrm>
              <a:prstGeom prst="lin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79" name="Line 41"/>
              <p:cNvSpPr>
                <a:spLocks noChangeShapeType="1"/>
              </p:cNvSpPr>
              <p:nvPr/>
            </p:nvSpPr>
            <p:spPr bwMode="auto">
              <a:xfrm>
                <a:off x="2130" y="1261"/>
                <a:ext cx="9" cy="2543"/>
              </a:xfrm>
              <a:prstGeom prst="lin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80" name="Line 43"/>
              <p:cNvSpPr>
                <a:spLocks noChangeShapeType="1"/>
              </p:cNvSpPr>
              <p:nvPr/>
            </p:nvSpPr>
            <p:spPr bwMode="auto">
              <a:xfrm>
                <a:off x="3435" y="1276"/>
                <a:ext cx="4" cy="2520"/>
              </a:xfrm>
              <a:prstGeom prst="lin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05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00278 -0.2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24" grpId="0"/>
      <p:bldP spid="2" grpId="0" animBg="1"/>
      <p:bldP spid="2" grpId="1" animBg="1"/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ChangeArrowheads="1"/>
          </p:cNvSpPr>
          <p:nvPr/>
        </p:nvSpPr>
        <p:spPr bwMode="auto">
          <a:xfrm>
            <a:off x="746125" y="1457016"/>
            <a:ext cx="7712075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571500" lvl="0" indent="-5715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There are various, common patterns of behavior (i.e., Behavior Patterns).</a:t>
            </a:r>
          </a:p>
          <a:p>
            <a:pPr marL="571500" lvl="0" indent="-5715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Behavior Patterns do not </a:t>
            </a:r>
            <a:r>
              <a:rPr lang="en-US" sz="2600" b="1" i="1" kern="0" dirty="0">
                <a:solidFill>
                  <a:srgbClr val="000000"/>
                </a:solidFill>
                <a:latin typeface="Arial"/>
              </a:rPr>
              <a:t>define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 an individual – they </a:t>
            </a:r>
            <a:r>
              <a:rPr lang="en-US" sz="2600" b="1" i="1" kern="0" dirty="0">
                <a:solidFill>
                  <a:srgbClr val="000000"/>
                </a:solidFill>
                <a:latin typeface="Arial"/>
              </a:rPr>
              <a:t>describe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 the behavior they are showing.</a:t>
            </a:r>
          </a:p>
          <a:p>
            <a:pPr marL="571500" lvl="0" indent="-5715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People change their behavior depending on the situation and environment they are in.</a:t>
            </a:r>
          </a:p>
          <a:p>
            <a:pPr marL="571500" lvl="0" indent="-5715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2600" dirty="0">
                <a:latin typeface="Arial" charset="0"/>
              </a:rPr>
              <a:t>Being able to identify the Behavior Patterns of others and respond in a way that makes a positive impact helps build trust and respect.</a:t>
            </a:r>
            <a:endParaRPr lang="en-US" sz="2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786384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4088434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77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7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77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388938" y="5497513"/>
            <a:ext cx="8331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 baseline="0" dirty="0">
                <a:solidFill>
                  <a:schemeClr val="accent1"/>
                </a:solidFill>
                <a:latin typeface="Arial" charset="0"/>
              </a:rPr>
              <a:t>If you can identify the pattern you can make sense of it and know what comes next</a:t>
            </a:r>
          </a:p>
        </p:txBody>
      </p:sp>
      <p:pic>
        <p:nvPicPr>
          <p:cNvPr id="18437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17513"/>
            <a:ext cx="2619375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3052763"/>
            <a:ext cx="23971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170238"/>
            <a:ext cx="2143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1185863"/>
            <a:ext cx="220662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185863"/>
            <a:ext cx="246062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190875"/>
            <a:ext cx="28082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PATTERN?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378575" y="2867025"/>
            <a:ext cx="1452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0" baseline="0" dirty="0">
                <a:solidFill>
                  <a:schemeClr val="tx2"/>
                </a:solidFill>
                <a:latin typeface="Arial" pitchFamily="34" charset="0"/>
              </a:rPr>
              <a:t>?</a:t>
            </a: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492250"/>
            <a:ext cx="216535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1371600"/>
            <a:ext cx="1995487" cy="178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370013"/>
            <a:ext cx="2057400" cy="1768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538538"/>
            <a:ext cx="2143125" cy="1476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533775"/>
            <a:ext cx="1406525" cy="1512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352800"/>
            <a:ext cx="1938337" cy="1771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839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1247775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372739" name="Picture 3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2566987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372740" name="Picture 4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3952875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372741" name="Picture 5" descr="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5324475"/>
            <a:ext cx="7362825" cy="1152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372742" name="Picture 6" descr="Penc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613" y="2886877"/>
            <a:ext cx="3599151" cy="3593577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50863"/>
            <a:ext cx="8229600" cy="7863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1D3888"/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BBDF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FOUR LINES OF BEHAVIOR</a:t>
            </a:r>
          </a:p>
        </p:txBody>
      </p:sp>
    </p:spTree>
    <p:extLst>
      <p:ext uri="{BB962C8B-B14F-4D97-AF65-F5344CB8AC3E}">
        <p14:creationId xmlns:p14="http://schemas.microsoft.com/office/powerpoint/2010/main" val="37568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3.3|2.4|2.8|1.7"/>
</p:tagLst>
</file>

<file path=ppt/theme/theme1.xml><?xml version="1.0" encoding="utf-8"?>
<a:theme xmlns:a="http://schemas.openxmlformats.org/drawingml/2006/main" name="People Skills">
  <a:themeElements>
    <a:clrScheme name="Effectiveness Institute">
      <a:dk1>
        <a:srgbClr val="000000"/>
      </a:dk1>
      <a:lt1>
        <a:srgbClr val="FFFFFF"/>
      </a:lt1>
      <a:dk2>
        <a:srgbClr val="1D3888"/>
      </a:dk2>
      <a:lt2>
        <a:srgbClr val="000000"/>
      </a:lt2>
      <a:accent1>
        <a:srgbClr val="005000"/>
      </a:accent1>
      <a:accent2>
        <a:srgbClr val="3333CC"/>
      </a:accent2>
      <a:accent3>
        <a:srgbClr val="208620"/>
      </a:accent3>
      <a:accent4>
        <a:srgbClr val="061349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ople Skills 2-Da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lnDef>
  </a:objectDefaults>
  <a:extraClrSchemeLst>
    <a:extraClrScheme>
      <a:clrScheme name="People Skills 2-D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ople Skills 2-Da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0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9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CCA9899183D4D837491CD72A2D199" ma:contentTypeVersion="2" ma:contentTypeDescription="Create a new document." ma:contentTypeScope="" ma:versionID="ee03b996744a079aecddc2b7142ddd14">
  <xsd:schema xmlns:xsd="http://www.w3.org/2001/XMLSchema" xmlns:xs="http://www.w3.org/2001/XMLSchema" xmlns:p="http://schemas.microsoft.com/office/2006/metadata/properties" xmlns:ns2="6fd3146e-409b-415d-92a7-b55154e6848a" targetNamespace="http://schemas.microsoft.com/office/2006/metadata/properties" ma:root="true" ma:fieldsID="bf5affa73e8395f57a31c513eaaff2d1" ns2:_="">
    <xsd:import namespace="6fd3146e-409b-415d-92a7-b55154e6848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3146e-409b-415d-92a7-b55154e684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B94698-1DAF-44A5-9D88-3D370D5FA1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242BF-F29F-40AB-B759-2AB9A2D79DE8}">
  <ds:schemaRefs>
    <ds:schemaRef ds:uri="http://schemas.microsoft.com/office/2006/documentManagement/types"/>
    <ds:schemaRef ds:uri="6fd3146e-409b-415d-92a7-b55154e6848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BF04C3-FCAB-4E4E-9A52-45E91193F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d3146e-409b-415d-92a7-b55154e68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Integrating Conflict - temp v05B</Template>
  <TotalTime>37228</TotalTime>
  <Words>976</Words>
  <Application>Microsoft Office PowerPoint</Application>
  <PresentationFormat>On-screen Show (4:3)</PresentationFormat>
  <Paragraphs>382</Paragraphs>
  <Slides>53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Arial Black</vt:lpstr>
      <vt:lpstr>Times New Roman</vt:lpstr>
      <vt:lpstr>People Skills</vt:lpstr>
      <vt:lpstr>PEOPLE: DIFFICULT… OR DIFFERENT?</vt:lpstr>
      <vt:lpstr>TRUST AND RESPECT</vt:lpstr>
      <vt:lpstr>PowerPoint Presentation</vt:lpstr>
      <vt:lpstr>ICEBERG </vt:lpstr>
      <vt:lpstr>BEHAVIOR VS. PERSONALITY</vt:lpstr>
      <vt:lpstr>Patterns of Behavior</vt:lpstr>
      <vt:lpstr>KEY POINTS</vt:lpstr>
      <vt:lpstr>WHAT’S THE PATTERN?</vt:lpstr>
      <vt:lpstr>PowerPoint Presentation</vt:lpstr>
      <vt:lpstr>Think of a specific person that is difficult or challenging for you to work with… </vt:lpstr>
      <vt:lpstr>DECISIONS </vt:lpstr>
      <vt:lpstr>DECISIONS</vt:lpstr>
      <vt:lpstr>DECISIONS</vt:lpstr>
      <vt:lpstr>DECISIONS</vt:lpstr>
      <vt:lpstr>DECISIONS</vt:lpstr>
      <vt:lpstr>DECISIONS</vt:lpstr>
      <vt:lpstr>DECISIONS</vt:lpstr>
      <vt:lpstr>ENVIRONMENT</vt:lpstr>
      <vt:lpstr>ENVIRONMENT</vt:lpstr>
      <vt:lpstr>ENVIRONMENT</vt:lpstr>
      <vt:lpstr>ENVIRONMENT</vt:lpstr>
      <vt:lpstr>ENVIRONMENT</vt:lpstr>
      <vt:lpstr>ENVIRONMENT</vt:lpstr>
      <vt:lpstr>ENVIRONMENT</vt:lpstr>
      <vt:lpstr>ACCURACY</vt:lpstr>
      <vt:lpstr>ACCURACY</vt:lpstr>
      <vt:lpstr>ACCURACY</vt:lpstr>
      <vt:lpstr>ACCURACY</vt:lpstr>
      <vt:lpstr>ACCURACY</vt:lpstr>
      <vt:lpstr>ACCURACY</vt:lpstr>
      <vt:lpstr>ACCURACY</vt:lpstr>
      <vt:lpstr>PEOPLE</vt:lpstr>
      <vt:lpstr>PEOPLE</vt:lpstr>
      <vt:lpstr>PEOPLE</vt:lpstr>
      <vt:lpstr>PEOPLE</vt:lpstr>
      <vt:lpstr>PEOPLE</vt:lpstr>
      <vt:lpstr>PEOPLE</vt:lpstr>
      <vt:lpstr>PEOPLE</vt:lpstr>
      <vt:lpstr>PowerPoint Presentation</vt:lpstr>
      <vt:lpstr>PATTERN 3</vt:lpstr>
      <vt:lpstr>PATTERN 4 - LEARNED BALANCE</vt:lpstr>
      <vt:lpstr>PATTERN 5 - SITUATIONALLY APPROPRIATE</vt:lpstr>
      <vt:lpstr>INTENT AND IMPACT</vt:lpstr>
      <vt:lpstr>TWO KEY POINTS</vt:lpstr>
      <vt:lpstr>FROM FOUR TO TWO LINES</vt:lpstr>
      <vt:lpstr>RESULTS How do you tend to go about getting things done?</vt:lpstr>
      <vt:lpstr>EMOTIONS How do you tend to interact with others?</vt:lpstr>
      <vt:lpstr>BEHAVIOR STYLES</vt:lpstr>
      <vt:lpstr>QUICK PROFILE</vt:lpstr>
      <vt:lpstr>QUICK PROFILE</vt:lpstr>
      <vt:lpstr>QUICK PROFILE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Skills 1</dc:title>
  <dc:creator>TEI</dc:creator>
  <cp:lastModifiedBy>George</cp:lastModifiedBy>
  <cp:revision>945</cp:revision>
  <cp:lastPrinted>2015-05-08T22:21:35Z</cp:lastPrinted>
  <dcterms:created xsi:type="dcterms:W3CDTF">2012-03-06T16:55:43Z</dcterms:created>
  <dcterms:modified xsi:type="dcterms:W3CDTF">2017-04-13T19:07:14Z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0x010100B21CCA9899183D4D837491CD72A2D199</vt:lpwstr>
  </property>
</Properties>
</file>